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414" r:id="rId2"/>
    <p:sldId id="283" r:id="rId3"/>
    <p:sldId id="285" r:id="rId4"/>
    <p:sldId id="287" r:id="rId5"/>
    <p:sldId id="288" r:id="rId6"/>
    <p:sldId id="289" r:id="rId7"/>
    <p:sldId id="292" r:id="rId8"/>
    <p:sldId id="430" r:id="rId9"/>
    <p:sldId id="431" r:id="rId10"/>
    <p:sldId id="298" r:id="rId11"/>
    <p:sldId id="299" r:id="rId12"/>
    <p:sldId id="300" r:id="rId13"/>
    <p:sldId id="301" r:id="rId14"/>
    <p:sldId id="302" r:id="rId15"/>
    <p:sldId id="303" r:id="rId16"/>
    <p:sldId id="305" r:id="rId17"/>
    <p:sldId id="307" r:id="rId18"/>
    <p:sldId id="309" r:id="rId19"/>
    <p:sldId id="432" r:id="rId20"/>
  </p:sldIdLst>
  <p:sldSz cx="9144000" cy="6858000" type="screen4x3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Comic Sans MS" panose="030F0902030302020204" pitchFamily="66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Comic Sans MS" panose="030F0902030302020204" pitchFamily="66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Comic Sans MS" panose="030F0902030302020204" pitchFamily="66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Comic Sans MS" panose="030F0902030302020204" pitchFamily="66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Comic Sans MS" panose="030F0902030302020204" pitchFamily="66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Comic Sans MS" panose="030F0902030302020204" pitchFamily="66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Comic Sans MS" panose="030F0902030302020204" pitchFamily="66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Comic Sans MS" panose="030F0902030302020204" pitchFamily="66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Comic Sans MS" panose="030F0902030302020204" pitchFamily="66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74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5F8B5E4E-AFA9-041A-F492-8CB706CB55D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F35475DE-81A7-151B-E119-A37F35B613E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B094F4CE-83AD-1B19-F70E-D01D4B03835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3" name="Rectangle 5">
            <a:extLst>
              <a:ext uri="{FF2B5EF4-FFF2-40B4-BE49-F238E27FC236}">
                <a16:creationId xmlns:a16="http://schemas.microsoft.com/office/drawing/2014/main" id="{BCEC94F3-4EB0-5064-9B3E-9574603E0C1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27654" name="Rectangle 6">
            <a:extLst>
              <a:ext uri="{FF2B5EF4-FFF2-40B4-BE49-F238E27FC236}">
                <a16:creationId xmlns:a16="http://schemas.microsoft.com/office/drawing/2014/main" id="{D0712D73-D2BE-6B02-20B9-950AF1FC977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7655" name="Rectangle 7">
            <a:extLst>
              <a:ext uri="{FF2B5EF4-FFF2-40B4-BE49-F238E27FC236}">
                <a16:creationId xmlns:a16="http://schemas.microsoft.com/office/drawing/2014/main" id="{C501F14F-796C-AEEB-66BC-C5B460033C5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D04C90CF-FFB1-F94F-BB77-DA6F7262AD59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7">
            <a:extLst>
              <a:ext uri="{FF2B5EF4-FFF2-40B4-BE49-F238E27FC236}">
                <a16:creationId xmlns:a16="http://schemas.microsoft.com/office/drawing/2014/main" id="{3B057F08-78E2-620C-C168-FF2A05CED9F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3FABE5-775C-D14F-AEE5-C2481CF676F0}" type="slidenum">
              <a:rPr lang="en-GB" altLang="en-US" smtClean="0"/>
              <a:pPr>
                <a:spcBef>
                  <a:spcPct val="0"/>
                </a:spcBef>
              </a:pPr>
              <a:t>2</a:t>
            </a:fld>
            <a:endParaRPr lang="en-GB" altLang="en-US"/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081705CD-9155-7164-B293-658A2154D72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26C9EB63-62F2-0632-C945-015CC35F79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Rectangle 7">
            <a:extLst>
              <a:ext uri="{FF2B5EF4-FFF2-40B4-BE49-F238E27FC236}">
                <a16:creationId xmlns:a16="http://schemas.microsoft.com/office/drawing/2014/main" id="{F6CC3961-ACF6-DB7E-4A78-75ABFF698A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9EA84D3-49D5-8E47-8544-4517361CDD59}" type="slidenum">
              <a:rPr lang="en-GB" altLang="en-US" smtClean="0"/>
              <a:pPr>
                <a:spcBef>
                  <a:spcPct val="0"/>
                </a:spcBef>
              </a:pPr>
              <a:t>13</a:t>
            </a:fld>
            <a:endParaRPr lang="en-GB" altLang="en-U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48A6F49F-1269-7130-061C-9B634306BF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8307" name="Rectangle 3">
            <a:extLst>
              <a:ext uri="{FF2B5EF4-FFF2-40B4-BE49-F238E27FC236}">
                <a16:creationId xmlns:a16="http://schemas.microsoft.com/office/drawing/2014/main" id="{9BD6DDB8-57AC-63F3-2394-9936DE0230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>
            <a:extLst>
              <a:ext uri="{FF2B5EF4-FFF2-40B4-BE49-F238E27FC236}">
                <a16:creationId xmlns:a16="http://schemas.microsoft.com/office/drawing/2014/main" id="{EAF3550A-5D56-0A7F-8791-7B2233754BE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1AC84DCC-DB8E-7F4A-AFC2-02D01D86E43A}" type="slidenum">
              <a:rPr lang="en-GB" altLang="en-US" smtClean="0"/>
              <a:pPr>
                <a:spcBef>
                  <a:spcPct val="0"/>
                </a:spcBef>
              </a:pPr>
              <a:t>14</a:t>
            </a:fld>
            <a:endParaRPr lang="en-GB" altLang="en-US"/>
          </a:p>
        </p:txBody>
      </p:sp>
      <p:sp>
        <p:nvSpPr>
          <p:cNvPr id="94210" name="Rectangle 2">
            <a:extLst>
              <a:ext uri="{FF2B5EF4-FFF2-40B4-BE49-F238E27FC236}">
                <a16:creationId xmlns:a16="http://schemas.microsoft.com/office/drawing/2014/main" id="{92C18C1E-F57E-C237-97EB-2BC868C5F41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0355" name="Rectangle 3">
            <a:extLst>
              <a:ext uri="{FF2B5EF4-FFF2-40B4-BE49-F238E27FC236}">
                <a16:creationId xmlns:a16="http://schemas.microsoft.com/office/drawing/2014/main" id="{3428E50C-052A-CE94-1CA1-6CF310C866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>
            <a:extLst>
              <a:ext uri="{FF2B5EF4-FFF2-40B4-BE49-F238E27FC236}">
                <a16:creationId xmlns:a16="http://schemas.microsoft.com/office/drawing/2014/main" id="{F32D16FB-EEF2-D49A-3AF2-9D33DA725C1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CC63F57-8D20-494F-9F97-62494449F76A}" type="slidenum">
              <a:rPr lang="en-GB" altLang="en-US" smtClean="0"/>
              <a:pPr>
                <a:spcBef>
                  <a:spcPct val="0"/>
                </a:spcBef>
              </a:pPr>
              <a:t>15</a:t>
            </a:fld>
            <a:endParaRPr lang="en-GB" altLang="en-US"/>
          </a:p>
        </p:txBody>
      </p:sp>
      <p:sp>
        <p:nvSpPr>
          <p:cNvPr id="96258" name="Rectangle 2">
            <a:extLst>
              <a:ext uri="{FF2B5EF4-FFF2-40B4-BE49-F238E27FC236}">
                <a16:creationId xmlns:a16="http://schemas.microsoft.com/office/drawing/2014/main" id="{3A0884F4-9FB3-F25D-3D84-D7496336CC7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2403" name="Rectangle 3">
            <a:extLst>
              <a:ext uri="{FF2B5EF4-FFF2-40B4-BE49-F238E27FC236}">
                <a16:creationId xmlns:a16="http://schemas.microsoft.com/office/drawing/2014/main" id="{17506973-7816-47B4-605F-CC4C032826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Rectangle 7">
            <a:extLst>
              <a:ext uri="{FF2B5EF4-FFF2-40B4-BE49-F238E27FC236}">
                <a16:creationId xmlns:a16="http://schemas.microsoft.com/office/drawing/2014/main" id="{5D98B3A2-973A-FE45-15CA-52D23E3145A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D16BA75-B2F7-2D4E-9472-CE07284882F3}" type="slidenum">
              <a:rPr lang="en-GB" altLang="en-US" smtClean="0"/>
              <a:pPr>
                <a:spcBef>
                  <a:spcPct val="0"/>
                </a:spcBef>
              </a:pPr>
              <a:t>16</a:t>
            </a:fld>
            <a:endParaRPr lang="en-GB" altLang="en-US"/>
          </a:p>
        </p:txBody>
      </p:sp>
      <p:sp>
        <p:nvSpPr>
          <p:cNvPr id="98306" name="Rectangle 2">
            <a:extLst>
              <a:ext uri="{FF2B5EF4-FFF2-40B4-BE49-F238E27FC236}">
                <a16:creationId xmlns:a16="http://schemas.microsoft.com/office/drawing/2014/main" id="{330FE95D-B616-D9D4-9D27-64469ABCF53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459781AF-59CC-1A48-779B-9E9915886F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>
            <a:extLst>
              <a:ext uri="{FF2B5EF4-FFF2-40B4-BE49-F238E27FC236}">
                <a16:creationId xmlns:a16="http://schemas.microsoft.com/office/drawing/2014/main" id="{BC7B4E56-0910-FD64-3EA1-0E2B7AD2191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3D2CD27F-0135-F54F-8FB8-879BB20EDF5F}" type="slidenum">
              <a:rPr lang="en-GB" altLang="en-US" smtClean="0"/>
              <a:pPr>
                <a:spcBef>
                  <a:spcPct val="0"/>
                </a:spcBef>
              </a:pPr>
              <a:t>17</a:t>
            </a:fld>
            <a:endParaRPr lang="en-GB" altLang="en-US"/>
          </a:p>
        </p:txBody>
      </p:sp>
      <p:sp>
        <p:nvSpPr>
          <p:cNvPr id="102402" name="Rectangle 2">
            <a:extLst>
              <a:ext uri="{FF2B5EF4-FFF2-40B4-BE49-F238E27FC236}">
                <a16:creationId xmlns:a16="http://schemas.microsoft.com/office/drawing/2014/main" id="{7AA1731F-1F75-E3A9-D935-7E8827C6E00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0595" name="Rectangle 3">
            <a:extLst>
              <a:ext uri="{FF2B5EF4-FFF2-40B4-BE49-F238E27FC236}">
                <a16:creationId xmlns:a16="http://schemas.microsoft.com/office/drawing/2014/main" id="{1DFD6628-32C2-1B73-E7B8-F1D771B24F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7">
            <a:extLst>
              <a:ext uri="{FF2B5EF4-FFF2-40B4-BE49-F238E27FC236}">
                <a16:creationId xmlns:a16="http://schemas.microsoft.com/office/drawing/2014/main" id="{00D63BEB-08A6-8EA9-9000-39F3A95EB11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AFADE9C-D050-3D4B-93C7-A897933B51A3}" type="slidenum">
              <a:rPr lang="en-GB" altLang="en-US" smtClean="0"/>
              <a:pPr>
                <a:spcBef>
                  <a:spcPct val="0"/>
                </a:spcBef>
              </a:pPr>
              <a:t>18</a:t>
            </a:fld>
            <a:endParaRPr lang="en-GB" altLang="en-US"/>
          </a:p>
        </p:txBody>
      </p:sp>
      <p:sp>
        <p:nvSpPr>
          <p:cNvPr id="106498" name="Rectangle 2">
            <a:extLst>
              <a:ext uri="{FF2B5EF4-FFF2-40B4-BE49-F238E27FC236}">
                <a16:creationId xmlns:a16="http://schemas.microsoft.com/office/drawing/2014/main" id="{1D128D40-C2A3-E678-8FA6-35FDDF3060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C2CBB064-26B3-F24A-D970-658FC67D95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7">
            <a:extLst>
              <a:ext uri="{FF2B5EF4-FFF2-40B4-BE49-F238E27FC236}">
                <a16:creationId xmlns:a16="http://schemas.microsoft.com/office/drawing/2014/main" id="{00D63BEB-08A6-8EA9-9000-39F3A95EB11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AFADE9C-D050-3D4B-93C7-A897933B51A3}" type="slidenum">
              <a:rPr lang="en-GB" altLang="en-US" smtClean="0"/>
              <a:pPr>
                <a:spcBef>
                  <a:spcPct val="0"/>
                </a:spcBef>
              </a:pPr>
              <a:t>19</a:t>
            </a:fld>
            <a:endParaRPr lang="en-GB" altLang="en-US"/>
          </a:p>
        </p:txBody>
      </p:sp>
      <p:sp>
        <p:nvSpPr>
          <p:cNvPr id="106498" name="Rectangle 2">
            <a:extLst>
              <a:ext uri="{FF2B5EF4-FFF2-40B4-BE49-F238E27FC236}">
                <a16:creationId xmlns:a16="http://schemas.microsoft.com/office/drawing/2014/main" id="{1D128D40-C2A3-E678-8FA6-35FDDF3060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C2CBB064-26B3-F24A-D970-658FC67D95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1939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>
            <a:extLst>
              <a:ext uri="{FF2B5EF4-FFF2-40B4-BE49-F238E27FC236}">
                <a16:creationId xmlns:a16="http://schemas.microsoft.com/office/drawing/2014/main" id="{326F76AC-44A7-5400-4F1E-116FA1DEC87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30EFCC5-96C3-1F4E-A3F4-291323E25E46}" type="slidenum">
              <a:rPr lang="en-GB" altLang="en-US" smtClean="0"/>
              <a:pPr>
                <a:spcBef>
                  <a:spcPct val="0"/>
                </a:spcBef>
              </a:pPr>
              <a:t>3</a:t>
            </a:fld>
            <a:endParaRPr lang="en-GB" altLang="en-US"/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E2E0460D-72D7-A673-D054-21E8097D965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1B1D8ED8-41DB-A0BD-68B1-9574C166A3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7">
            <a:extLst>
              <a:ext uri="{FF2B5EF4-FFF2-40B4-BE49-F238E27FC236}">
                <a16:creationId xmlns:a16="http://schemas.microsoft.com/office/drawing/2014/main" id="{D27806D5-66E4-47FE-6F4B-CB7A25B768A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81D4C52-77A5-254F-B4E1-86E180F3D22F}" type="slidenum">
              <a:rPr lang="en-GB" altLang="en-US" smtClean="0"/>
              <a:pPr>
                <a:spcBef>
                  <a:spcPct val="0"/>
                </a:spcBef>
              </a:pPr>
              <a:t>4</a:t>
            </a:fld>
            <a:endParaRPr lang="en-GB" altLang="en-US"/>
          </a:p>
        </p:txBody>
      </p:sp>
      <p:sp>
        <p:nvSpPr>
          <p:cNvPr id="71682" name="Rectangle 2">
            <a:extLst>
              <a:ext uri="{FF2B5EF4-FFF2-40B4-BE49-F238E27FC236}">
                <a16:creationId xmlns:a16="http://schemas.microsoft.com/office/drawing/2014/main" id="{7D4816C9-0038-C380-38A4-9A0A651A02D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FFCAC136-038F-07E4-A52D-8978AF4F16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>
            <a:extLst>
              <a:ext uri="{FF2B5EF4-FFF2-40B4-BE49-F238E27FC236}">
                <a16:creationId xmlns:a16="http://schemas.microsoft.com/office/drawing/2014/main" id="{6E35F821-5CD2-39AA-CEDD-BB1114D5233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D746BC0C-2631-334C-9D04-C7CA366E1148}" type="slidenum">
              <a:rPr lang="en-GB" altLang="en-US" smtClean="0"/>
              <a:pPr>
                <a:spcBef>
                  <a:spcPct val="0"/>
                </a:spcBef>
              </a:pPr>
              <a:t>5</a:t>
            </a:fld>
            <a:endParaRPr lang="en-GB" altLang="en-US"/>
          </a:p>
        </p:txBody>
      </p:sp>
      <p:sp>
        <p:nvSpPr>
          <p:cNvPr id="73730" name="Rectangle 2">
            <a:extLst>
              <a:ext uri="{FF2B5EF4-FFF2-40B4-BE49-F238E27FC236}">
                <a16:creationId xmlns:a16="http://schemas.microsoft.com/office/drawing/2014/main" id="{692CC8AB-11AE-865F-FEB6-331139AE75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8E4FB0CA-5D8F-A860-0A82-0C795DDD7FF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>
            <a:extLst>
              <a:ext uri="{FF2B5EF4-FFF2-40B4-BE49-F238E27FC236}">
                <a16:creationId xmlns:a16="http://schemas.microsoft.com/office/drawing/2014/main" id="{C4B6B8D7-CBEA-55B6-9AD0-DE96CC44ACF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13392F97-FF95-9D46-AA17-76135170830B}" type="slidenum">
              <a:rPr lang="en-GB" altLang="en-US" smtClean="0"/>
              <a:pPr>
                <a:spcBef>
                  <a:spcPct val="0"/>
                </a:spcBef>
              </a:pPr>
              <a:t>6</a:t>
            </a:fld>
            <a:endParaRPr lang="en-GB" altLang="en-US"/>
          </a:p>
        </p:txBody>
      </p:sp>
      <p:sp>
        <p:nvSpPr>
          <p:cNvPr id="75778" name="Rectangle 2">
            <a:extLst>
              <a:ext uri="{FF2B5EF4-FFF2-40B4-BE49-F238E27FC236}">
                <a16:creationId xmlns:a16="http://schemas.microsoft.com/office/drawing/2014/main" id="{7A916884-1EC6-1AFB-5A4C-A29D816859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0BD44753-5C5C-E684-BC53-2B1D4B04FC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>
            <a:extLst>
              <a:ext uri="{FF2B5EF4-FFF2-40B4-BE49-F238E27FC236}">
                <a16:creationId xmlns:a16="http://schemas.microsoft.com/office/drawing/2014/main" id="{FAE3DDEF-C685-4FB5-5AA3-E679153EE5F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3ECB8EE7-6910-9949-AE4B-2BCBEB5075D9}" type="slidenum">
              <a:rPr lang="en-GB" altLang="en-US" smtClean="0"/>
              <a:pPr>
                <a:spcBef>
                  <a:spcPct val="0"/>
                </a:spcBef>
              </a:pPr>
              <a:t>7</a:t>
            </a:fld>
            <a:endParaRPr lang="en-GB" altLang="en-US"/>
          </a:p>
        </p:txBody>
      </p:sp>
      <p:sp>
        <p:nvSpPr>
          <p:cNvPr id="79874" name="Rectangle 2">
            <a:extLst>
              <a:ext uri="{FF2B5EF4-FFF2-40B4-BE49-F238E27FC236}">
                <a16:creationId xmlns:a16="http://schemas.microsoft.com/office/drawing/2014/main" id="{6F9CF736-CEA8-E7CA-0842-63709378E30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27C77FD2-26E7-52F4-4DDC-5D43EF9B0F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>
            <a:extLst>
              <a:ext uri="{FF2B5EF4-FFF2-40B4-BE49-F238E27FC236}">
                <a16:creationId xmlns:a16="http://schemas.microsoft.com/office/drawing/2014/main" id="{63ED0BA1-3F08-CA57-D264-ECE9B766237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76656E8-4241-EC45-86EF-309B19F81001}" type="slidenum">
              <a:rPr lang="en-GB" altLang="en-US" smtClean="0"/>
              <a:pPr>
                <a:spcBef>
                  <a:spcPct val="0"/>
                </a:spcBef>
              </a:pPr>
              <a:t>10</a:t>
            </a:fld>
            <a:endParaRPr lang="en-GB" altLang="en-US"/>
          </a:p>
        </p:txBody>
      </p:sp>
      <p:sp>
        <p:nvSpPr>
          <p:cNvPr id="86018" name="Rectangle 2">
            <a:extLst>
              <a:ext uri="{FF2B5EF4-FFF2-40B4-BE49-F238E27FC236}">
                <a16:creationId xmlns:a16="http://schemas.microsoft.com/office/drawing/2014/main" id="{1C36B3B9-A990-689D-B807-94FFAED484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BED4FC86-19A6-013C-E137-F0999AF986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>
            <a:extLst>
              <a:ext uri="{FF2B5EF4-FFF2-40B4-BE49-F238E27FC236}">
                <a16:creationId xmlns:a16="http://schemas.microsoft.com/office/drawing/2014/main" id="{3518F329-4BED-97E4-65A3-A19E672DD53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751E397-9200-4F4A-9B02-E827C4F40CF7}" type="slidenum">
              <a:rPr lang="en-GB" altLang="en-US" smtClean="0"/>
              <a:pPr>
                <a:spcBef>
                  <a:spcPct val="0"/>
                </a:spcBef>
              </a:pPr>
              <a:t>11</a:t>
            </a:fld>
            <a:endParaRPr lang="en-GB" altLang="en-US"/>
          </a:p>
        </p:txBody>
      </p:sp>
      <p:sp>
        <p:nvSpPr>
          <p:cNvPr id="88066" name="Rectangle 2">
            <a:extLst>
              <a:ext uri="{FF2B5EF4-FFF2-40B4-BE49-F238E27FC236}">
                <a16:creationId xmlns:a16="http://schemas.microsoft.com/office/drawing/2014/main" id="{EC8FD175-0E09-F1D6-8877-B0B377E666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4211" name="Rectangle 3">
            <a:extLst>
              <a:ext uri="{FF2B5EF4-FFF2-40B4-BE49-F238E27FC236}">
                <a16:creationId xmlns:a16="http://schemas.microsoft.com/office/drawing/2014/main" id="{75FF4EA5-0D6E-7E6D-25FA-E1D523F0D0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>
            <a:extLst>
              <a:ext uri="{FF2B5EF4-FFF2-40B4-BE49-F238E27FC236}">
                <a16:creationId xmlns:a16="http://schemas.microsoft.com/office/drawing/2014/main" id="{6ECD53BE-B8F6-18A3-BF0C-74C0864B93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BCE280E-4AE9-4341-B56F-D034BEDEFB79}" type="slidenum">
              <a:rPr lang="en-GB" altLang="en-US" smtClean="0"/>
              <a:pPr>
                <a:spcBef>
                  <a:spcPct val="0"/>
                </a:spcBef>
              </a:pPr>
              <a:t>12</a:t>
            </a:fld>
            <a:endParaRPr lang="en-GB" altLang="en-US"/>
          </a:p>
        </p:txBody>
      </p:sp>
      <p:sp>
        <p:nvSpPr>
          <p:cNvPr id="90114" name="Rectangle 2">
            <a:extLst>
              <a:ext uri="{FF2B5EF4-FFF2-40B4-BE49-F238E27FC236}">
                <a16:creationId xmlns:a16="http://schemas.microsoft.com/office/drawing/2014/main" id="{8002F19B-9213-1640-4CE6-FEEBDF34976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6259" name="Rectangle 3">
            <a:extLst>
              <a:ext uri="{FF2B5EF4-FFF2-40B4-BE49-F238E27FC236}">
                <a16:creationId xmlns:a16="http://schemas.microsoft.com/office/drawing/2014/main" id="{48FB6ED6-E452-5631-E465-B09509181D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17E9B70-ED51-2AD2-C428-8A0F67E07FA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E1991E6-9B5D-95A1-0870-71D4EFADFAA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8062587-5A14-2812-64BE-BE7FB8185AF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AC9FDB-A209-D44D-977D-A8751C4B6D29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47853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4C66F66-B712-410B-A51C-8581DA25971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1B364F1-2D5F-4656-C5A5-075BB7996AA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20B3EF1-5C4B-7411-6A0D-4143D84D0E9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4F6EE2-7508-E047-A792-EB606BBE79E3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26321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569E446-55ED-282C-E54F-97DF4FC0636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683F582-0EBE-4A44-9BC2-7595D0D379C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778E58B-5D2D-22B7-D6F4-E52CEE1F7D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FA8EE-CA59-534D-96BC-A84A02E7053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648593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99C0056-2777-59F4-B368-691F6BF2621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C89076E-3F93-2B20-7270-B8A2F53604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B6B534A-A222-E40F-B22E-F40EF322EA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DB73D6-1F85-3D45-97F6-38F12DFA22F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93522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B8A6A81-DFDF-E597-D225-1B06E4D1B22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C9E3A00-E339-5248-1241-CFD50BCCAAC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10C392C-75BF-CEAB-44C4-1BE5587CDDD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1208F4-CCC4-1C48-9BFB-CC8EB97CF45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92897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823BCA-9E86-0920-252B-C96C8F66103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610191-7513-2D2F-B030-A489138AE91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9540BC-AD1A-A4DE-0565-9E51C3580FC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25A0FA-5336-B140-A937-3CD3231CF783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991408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F5266C0-8F67-4F0F-456C-7E5A61EAB77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884CD9EB-935A-6E6C-7EBF-829C2A3600E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A4BB0F71-73B9-37FD-119D-93C931BC171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9FED05-3EF6-7541-B0A7-BC1C393087BD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787378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D94C65B4-0807-F88B-B369-31B967A12DB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745986B-C2F8-B88E-AC23-B8C7D438F37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C9BCB97-240E-BFE5-4D99-FE1FD19DFD1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EF78DA-49DB-9F43-B2D4-309FEB56458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63357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0688D241-6444-D10E-7B7E-1212CEBAB45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8F94940-EBE2-8F25-0645-89A9F2294C0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50DF9CDE-F3B5-12B0-8C20-9AC0909714B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DB0D90-9540-3544-B27C-79CA5F67BB33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26148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55264B-C0FB-5356-E138-4BD0B06836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E17589-9543-8A71-7C41-2DF14C6A1EB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D80D5C-DF81-D79A-9A24-68B88D387B2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B2704A-4D58-B34B-9344-0ECC909392A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40062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71EB21-2E8B-8648-5867-4B94652E2F9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EBA12E-972B-6130-3A48-034339EB39A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3BF838-4482-0A95-78AE-B6E3C5610B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5D15BC-3BB1-844D-A3F3-1339EF6FFA99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89668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752E16D3-8AFA-811C-216E-322643278D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E5BA6A8F-2D03-12ED-7272-B4DED1EB45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C5824112-6B0E-347B-E07A-6774D318B59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0498ED54-A397-7596-CC3D-3034F29337E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+mn-lt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435939B3-81D5-FA62-F4EE-32B61659EBC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40FB2698-D7FB-E54D-91EF-84175051D191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1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3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4.bin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ext Box 3">
            <a:extLst>
              <a:ext uri="{FF2B5EF4-FFF2-40B4-BE49-F238E27FC236}">
                <a16:creationId xmlns:a16="http://schemas.microsoft.com/office/drawing/2014/main" id="{05A695FA-80BD-3714-2F98-B44D036C6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6500" y="1196975"/>
            <a:ext cx="4530725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4000">
                <a:latin typeface="Comic Sans MS" panose="030F0902030302020204" pitchFamily="66" charset="0"/>
              </a:rPr>
              <a:t>Metapopulations-1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4000">
              <a:latin typeface="Comic Sans MS" panose="030F09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4000">
              <a:latin typeface="Comic Sans MS" panose="030F0902030302020204" pitchFamily="66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2400">
                <a:latin typeface="Comic Sans MS" panose="030F0902030302020204" pitchFamily="66" charset="0"/>
              </a:rPr>
              <a:t>Daniel.Haydon@glasgow.ac.uk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Text Box 2">
            <a:extLst>
              <a:ext uri="{FF2B5EF4-FFF2-40B4-BE49-F238E27FC236}">
                <a16:creationId xmlns:a16="http://schemas.microsoft.com/office/drawing/2014/main" id="{822081BE-926E-64C7-9892-734EC2AEE0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9788" y="609600"/>
            <a:ext cx="7694612" cy="544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Spatial Patch Occupancy Model (SPOM)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>
              <a:latin typeface="Comic Sans MS" panose="030F0902030302020204" pitchFamily="66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Within patch dynamics still ignored.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>
              <a:latin typeface="Comic Sans MS" panose="030F0902030302020204" pitchFamily="66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But: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>
              <a:latin typeface="Comic Sans MS" panose="030F0902030302020204" pitchFamily="66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Realistic spatial arrangement of patches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>
              <a:latin typeface="Comic Sans MS" panose="030F0902030302020204" pitchFamily="66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 - thus different between patch migration rates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>
              <a:latin typeface="Comic Sans MS" panose="030F0902030302020204" pitchFamily="66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Different patch sizes and qualities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>
              <a:latin typeface="Comic Sans MS" panose="030F0902030302020204" pitchFamily="66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 - thus different patch extinction rates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>
              <a:latin typeface="Comic Sans MS" panose="030F0902030302020204" pitchFamily="66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Text Box 2">
            <a:extLst>
              <a:ext uri="{FF2B5EF4-FFF2-40B4-BE49-F238E27FC236}">
                <a16:creationId xmlns:a16="http://schemas.microsoft.com/office/drawing/2014/main" id="{CB304BFA-8FEB-AE79-65A8-FCBC1AD37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7025" y="1752600"/>
            <a:ext cx="3457575" cy="301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z="2400">
                <a:latin typeface="Comic Sans MS" panose="030F0902030302020204" pitchFamily="66" charset="0"/>
              </a:rPr>
              <a:t> Disperal kernal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    </a:t>
            </a:r>
          </a:p>
          <a:p>
            <a:pPr>
              <a:spcBef>
                <a:spcPct val="0"/>
              </a:spcBef>
            </a:pPr>
            <a:r>
              <a:rPr lang="en-US" altLang="en-US" sz="2400">
                <a:latin typeface="Comic Sans MS" panose="030F0902030302020204" pitchFamily="66" charset="0"/>
              </a:rPr>
              <a:t> Connectivity function</a:t>
            </a:r>
          </a:p>
          <a:p>
            <a:pPr>
              <a:spcBef>
                <a:spcPct val="0"/>
              </a:spcBef>
            </a:pPr>
            <a:endParaRPr lang="en-US" altLang="en-US" sz="2400">
              <a:latin typeface="Comic Sans MS" panose="030F0902030302020204" pitchFamily="66" charset="0"/>
            </a:endParaRPr>
          </a:p>
          <a:p>
            <a:pPr>
              <a:spcBef>
                <a:spcPct val="0"/>
              </a:spcBef>
            </a:pPr>
            <a:r>
              <a:rPr lang="en-US" altLang="en-US" sz="2400">
                <a:latin typeface="Comic Sans MS" panose="030F0902030302020204" pitchFamily="66" charset="0"/>
              </a:rPr>
              <a:t> Colonization function </a:t>
            </a:r>
          </a:p>
          <a:p>
            <a:pPr>
              <a:spcBef>
                <a:spcPct val="0"/>
              </a:spcBef>
            </a:pPr>
            <a:endParaRPr lang="en-US" altLang="en-US" sz="2400">
              <a:latin typeface="Comic Sans MS" panose="030F0902030302020204" pitchFamily="66" charset="0"/>
            </a:endParaRPr>
          </a:p>
          <a:p>
            <a:pPr>
              <a:spcBef>
                <a:spcPct val="0"/>
              </a:spcBef>
            </a:pPr>
            <a:r>
              <a:rPr lang="en-US" altLang="en-US" sz="2400">
                <a:latin typeface="Comic Sans MS" panose="030F0902030302020204" pitchFamily="66" charset="0"/>
              </a:rPr>
              <a:t> Extinction function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    </a:t>
            </a:r>
          </a:p>
        </p:txBody>
      </p:sp>
      <p:sp>
        <p:nvSpPr>
          <p:cNvPr id="87042" name="Text Box 3">
            <a:extLst>
              <a:ext uri="{FF2B5EF4-FFF2-40B4-BE49-F238E27FC236}">
                <a16:creationId xmlns:a16="http://schemas.microsoft.com/office/drawing/2014/main" id="{61E212EC-5CE8-470E-F698-2EAB606E14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1925" y="533400"/>
            <a:ext cx="588327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SPOM’s have 4 key quantities: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1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1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186" grpId="0" build="p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9089" name="Object 2">
            <a:extLst>
              <a:ext uri="{FF2B5EF4-FFF2-40B4-BE49-F238E27FC236}">
                <a16:creationId xmlns:a16="http://schemas.microsoft.com/office/drawing/2014/main" id="{9F894B3E-B7DC-FCBA-65F4-16EFA56CA75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9600" y="3186113"/>
          <a:ext cx="4144963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109" r:id="rId4" imgW="26035000" imgH="5562600" progId="Equation.3">
                  <p:embed/>
                </p:oleObj>
              </mc:Choice>
              <mc:Fallback>
                <p:oleObj r:id="rId4" imgW="26035000" imgH="55626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3186113"/>
                        <a:ext cx="4144963" cy="898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090" name="Rectangle 3">
            <a:extLst>
              <a:ext uri="{FF2B5EF4-FFF2-40B4-BE49-F238E27FC236}">
                <a16:creationId xmlns:a16="http://schemas.microsoft.com/office/drawing/2014/main" id="{66A5E4DC-1352-191E-F417-D04D7E4DCB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762000"/>
            <a:ext cx="5867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Dispersal kernal function</a:t>
            </a:r>
          </a:p>
        </p:txBody>
      </p:sp>
      <p:sp>
        <p:nvSpPr>
          <p:cNvPr id="89091" name="Rectangle 4">
            <a:extLst>
              <a:ext uri="{FF2B5EF4-FFF2-40B4-BE49-F238E27FC236}">
                <a16:creationId xmlns:a16="http://schemas.microsoft.com/office/drawing/2014/main" id="{BC3E50F4-661E-2448-AEFA-5BC2D667A2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315436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89092" name="Text Box 5">
            <a:extLst>
              <a:ext uri="{FF2B5EF4-FFF2-40B4-BE49-F238E27FC236}">
                <a16:creationId xmlns:a16="http://schemas.microsoft.com/office/drawing/2014/main" id="{A61CA20F-C66A-3524-50BD-7A6486536D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6563" y="1952625"/>
            <a:ext cx="30480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chemeClr val="accent2"/>
                </a:solidFill>
                <a:latin typeface="Comic Sans MS" panose="030F0902030302020204" pitchFamily="66" charset="0"/>
              </a:rPr>
              <a:t>Species specific dispersal constant</a:t>
            </a:r>
          </a:p>
        </p:txBody>
      </p:sp>
      <p:sp>
        <p:nvSpPr>
          <p:cNvPr id="89093" name="Text Box 6">
            <a:extLst>
              <a:ext uri="{FF2B5EF4-FFF2-40B4-BE49-F238E27FC236}">
                <a16:creationId xmlns:a16="http://schemas.microsoft.com/office/drawing/2014/main" id="{73EAEB3E-9D11-7438-DB28-D6FC7CC293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9163" y="4527550"/>
            <a:ext cx="1905000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Comic Sans MS" panose="030F0902030302020204" pitchFamily="66" charset="0"/>
              </a:rPr>
              <a:t>Distance from patch j to i</a:t>
            </a:r>
          </a:p>
        </p:txBody>
      </p:sp>
      <p:sp>
        <p:nvSpPr>
          <p:cNvPr id="89094" name="Rectangle 7">
            <a:extLst>
              <a:ext uri="{FF2B5EF4-FFF2-40B4-BE49-F238E27FC236}">
                <a16:creationId xmlns:a16="http://schemas.microsoft.com/office/drawing/2014/main" id="{B545CF09-80C0-2BD4-CAC3-7D54F050DA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0163" y="3308350"/>
            <a:ext cx="609600" cy="685800"/>
          </a:xfrm>
          <a:prstGeom prst="rect">
            <a:avLst/>
          </a:prstGeom>
          <a:noFill/>
          <a:ln w="127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89095" name="Line 8">
            <a:extLst>
              <a:ext uri="{FF2B5EF4-FFF2-40B4-BE49-F238E27FC236}">
                <a16:creationId xmlns:a16="http://schemas.microsoft.com/office/drawing/2014/main" id="{8E4136E0-B663-62D9-9B6C-17F739928D36}"/>
              </a:ext>
            </a:extLst>
          </p:cNvPr>
          <p:cNvSpPr>
            <a:spLocks noChangeShapeType="1"/>
          </p:cNvSpPr>
          <p:nvPr/>
        </p:nvSpPr>
        <p:spPr bwMode="auto">
          <a:xfrm>
            <a:off x="4144963" y="3994150"/>
            <a:ext cx="0" cy="533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9096" name="Rectangle 9">
            <a:extLst>
              <a:ext uri="{FF2B5EF4-FFF2-40B4-BE49-F238E27FC236}">
                <a16:creationId xmlns:a16="http://schemas.microsoft.com/office/drawing/2014/main" id="{4C957AFD-138C-724E-A587-6903D709A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0225" y="3308350"/>
            <a:ext cx="381000" cy="685800"/>
          </a:xfrm>
          <a:prstGeom prst="rect">
            <a:avLst/>
          </a:prstGeom>
          <a:noFill/>
          <a:ln w="1270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89097" name="Line 10">
            <a:extLst>
              <a:ext uri="{FF2B5EF4-FFF2-40B4-BE49-F238E27FC236}">
                <a16:creationId xmlns:a16="http://schemas.microsoft.com/office/drawing/2014/main" id="{5B8046A8-3940-B1BF-B987-066FA32BFE3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62313" y="2851150"/>
            <a:ext cx="0" cy="4572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9098" name="Rectangle 11">
            <a:extLst>
              <a:ext uri="{FF2B5EF4-FFF2-40B4-BE49-F238E27FC236}">
                <a16:creationId xmlns:a16="http://schemas.microsoft.com/office/drawing/2014/main" id="{5A8A407B-6A86-D9D7-F76E-9C9F214891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8438" y="330676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grpSp>
        <p:nvGrpSpPr>
          <p:cNvPr id="95244" name="Group 12">
            <a:extLst>
              <a:ext uri="{FF2B5EF4-FFF2-40B4-BE49-F238E27FC236}">
                <a16:creationId xmlns:a16="http://schemas.microsoft.com/office/drawing/2014/main" id="{1327A17D-3C92-543D-2594-6499AAD0E34A}"/>
              </a:ext>
            </a:extLst>
          </p:cNvPr>
          <p:cNvGrpSpPr>
            <a:grpSpLocks/>
          </p:cNvGrpSpPr>
          <p:nvPr/>
        </p:nvGrpSpPr>
        <p:grpSpPr bwMode="auto">
          <a:xfrm>
            <a:off x="5486400" y="2895600"/>
            <a:ext cx="2819400" cy="2057400"/>
            <a:chOff x="3456" y="1824"/>
            <a:chExt cx="1776" cy="1296"/>
          </a:xfrm>
        </p:grpSpPr>
        <p:sp>
          <p:nvSpPr>
            <p:cNvPr id="89100" name="Line 13">
              <a:extLst>
                <a:ext uri="{FF2B5EF4-FFF2-40B4-BE49-F238E27FC236}">
                  <a16:creationId xmlns:a16="http://schemas.microsoft.com/office/drawing/2014/main" id="{7088319C-A516-C310-3267-38A80BF1E4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2" y="1824"/>
              <a:ext cx="0" cy="100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01" name="Line 14">
              <a:extLst>
                <a:ext uri="{FF2B5EF4-FFF2-40B4-BE49-F238E27FC236}">
                  <a16:creationId xmlns:a16="http://schemas.microsoft.com/office/drawing/2014/main" id="{EBB2FF70-1530-39BE-E691-8D9C920517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2" y="2832"/>
              <a:ext cx="144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02" name="Text Box 15">
              <a:extLst>
                <a:ext uri="{FF2B5EF4-FFF2-40B4-BE49-F238E27FC236}">
                  <a16:creationId xmlns:a16="http://schemas.microsoft.com/office/drawing/2014/main" id="{EB412058-EBD9-161C-E51F-C10D611ECF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9" y="2832"/>
              <a:ext cx="31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d</a:t>
              </a:r>
              <a:r>
                <a:rPr lang="en-US" altLang="en-US" sz="2400" baseline="-25000">
                  <a:latin typeface="Comic Sans MS" panose="030F0902030302020204" pitchFamily="66" charset="0"/>
                </a:rPr>
                <a:t>ij</a:t>
              </a:r>
            </a:p>
          </p:txBody>
        </p:sp>
        <p:sp>
          <p:nvSpPr>
            <p:cNvPr id="89103" name="Text Box 16">
              <a:extLst>
                <a:ext uri="{FF2B5EF4-FFF2-40B4-BE49-F238E27FC236}">
                  <a16:creationId xmlns:a16="http://schemas.microsoft.com/office/drawing/2014/main" id="{195C2601-0013-FDEF-24D7-E3C4AFFDAB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56" y="2112"/>
              <a:ext cx="30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k</a:t>
              </a:r>
              <a:r>
                <a:rPr lang="en-US" altLang="en-US" sz="2400" baseline="-25000">
                  <a:latin typeface="Comic Sans MS" panose="030F0902030302020204" pitchFamily="66" charset="0"/>
                </a:rPr>
                <a:t>ij</a:t>
              </a:r>
            </a:p>
          </p:txBody>
        </p:sp>
        <p:sp>
          <p:nvSpPr>
            <p:cNvPr id="89104" name="Text Box 17">
              <a:extLst>
                <a:ext uri="{FF2B5EF4-FFF2-40B4-BE49-F238E27FC236}">
                  <a16:creationId xmlns:a16="http://schemas.microsoft.com/office/drawing/2014/main" id="{A2E5D388-4F81-FC1B-D4EE-213D06C9AD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60" y="2544"/>
              <a:ext cx="49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a</a:t>
              </a:r>
              <a:r>
                <a:rPr lang="en-US" altLang="en-US" sz="2400" baseline="-25000">
                  <a:latin typeface="Comic Sans MS" panose="030F0902030302020204" pitchFamily="66" charset="0"/>
                </a:rPr>
                <a:t>big</a:t>
              </a:r>
            </a:p>
          </p:txBody>
        </p:sp>
        <p:sp>
          <p:nvSpPr>
            <p:cNvPr id="89105" name="Text Box 18">
              <a:extLst>
                <a:ext uri="{FF2B5EF4-FFF2-40B4-BE49-F238E27FC236}">
                  <a16:creationId xmlns:a16="http://schemas.microsoft.com/office/drawing/2014/main" id="{FD24B8C9-9751-3BBB-3985-2A597B07B8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60" y="2208"/>
              <a:ext cx="57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a</a:t>
              </a:r>
              <a:r>
                <a:rPr lang="en-US" altLang="en-US" sz="2400" baseline="-25000">
                  <a:latin typeface="Comic Sans MS" panose="030F0902030302020204" pitchFamily="66" charset="0"/>
                </a:rPr>
                <a:t>small</a:t>
              </a:r>
            </a:p>
          </p:txBody>
        </p:sp>
        <p:sp>
          <p:nvSpPr>
            <p:cNvPr id="89106" name="Freeform 19">
              <a:extLst>
                <a:ext uri="{FF2B5EF4-FFF2-40B4-BE49-F238E27FC236}">
                  <a16:creationId xmlns:a16="http://schemas.microsoft.com/office/drawing/2014/main" id="{1289770B-0423-59BF-B28D-1EA32F0993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2" y="1968"/>
              <a:ext cx="1296" cy="576"/>
            </a:xfrm>
            <a:custGeom>
              <a:avLst/>
              <a:gdLst>
                <a:gd name="T0" fmla="*/ 0 w 1296"/>
                <a:gd name="T1" fmla="*/ 0 h 576"/>
                <a:gd name="T2" fmla="*/ 384 w 1296"/>
                <a:gd name="T3" fmla="*/ 384 h 576"/>
                <a:gd name="T4" fmla="*/ 1296 w 1296"/>
                <a:gd name="T5" fmla="*/ 576 h 576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296" h="576">
                  <a:moveTo>
                    <a:pt x="0" y="0"/>
                  </a:moveTo>
                  <a:cubicBezTo>
                    <a:pt x="84" y="144"/>
                    <a:pt x="168" y="288"/>
                    <a:pt x="384" y="384"/>
                  </a:cubicBezTo>
                  <a:cubicBezTo>
                    <a:pt x="600" y="480"/>
                    <a:pt x="948" y="528"/>
                    <a:pt x="1296" y="576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107" name="Freeform 20">
              <a:extLst>
                <a:ext uri="{FF2B5EF4-FFF2-40B4-BE49-F238E27FC236}">
                  <a16:creationId xmlns:a16="http://schemas.microsoft.com/office/drawing/2014/main" id="{195D8CC3-15AE-F243-3100-167F8BB178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2" y="1968"/>
              <a:ext cx="1008" cy="864"/>
            </a:xfrm>
            <a:custGeom>
              <a:avLst/>
              <a:gdLst>
                <a:gd name="T0" fmla="*/ 0 w 1008"/>
                <a:gd name="T1" fmla="*/ 0 h 864"/>
                <a:gd name="T2" fmla="*/ 192 w 1008"/>
                <a:gd name="T3" fmla="*/ 720 h 864"/>
                <a:gd name="T4" fmla="*/ 1008 w 1008"/>
                <a:gd name="T5" fmla="*/ 864 h 86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008" h="864">
                  <a:moveTo>
                    <a:pt x="0" y="0"/>
                  </a:moveTo>
                  <a:cubicBezTo>
                    <a:pt x="12" y="288"/>
                    <a:pt x="24" y="576"/>
                    <a:pt x="192" y="720"/>
                  </a:cubicBezTo>
                  <a:cubicBezTo>
                    <a:pt x="360" y="864"/>
                    <a:pt x="684" y="864"/>
                    <a:pt x="1008" y="86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Oval 2">
            <a:extLst>
              <a:ext uri="{FF2B5EF4-FFF2-40B4-BE49-F238E27FC236}">
                <a16:creationId xmlns:a16="http://schemas.microsoft.com/office/drawing/2014/main" id="{33B32155-1386-3A6C-9EEA-B79DF93B9E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7800" y="5105400"/>
            <a:ext cx="685800" cy="685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38" name="Oval 3">
            <a:extLst>
              <a:ext uri="{FF2B5EF4-FFF2-40B4-BE49-F238E27FC236}">
                <a16:creationId xmlns:a16="http://schemas.microsoft.com/office/drawing/2014/main" id="{A5C9A074-49CA-83D2-0C59-3F54B05B7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4114800"/>
            <a:ext cx="685800" cy="685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39" name="Oval 4">
            <a:extLst>
              <a:ext uri="{FF2B5EF4-FFF2-40B4-BE49-F238E27FC236}">
                <a16:creationId xmlns:a16="http://schemas.microsoft.com/office/drawing/2014/main" id="{9DA18734-0EB5-EC23-3310-4C0A15472A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4191000"/>
            <a:ext cx="685800" cy="685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40" name="Oval 5">
            <a:extLst>
              <a:ext uri="{FF2B5EF4-FFF2-40B4-BE49-F238E27FC236}">
                <a16:creationId xmlns:a16="http://schemas.microsoft.com/office/drawing/2014/main" id="{C4FF8B35-23C0-4660-8A69-A4C754A0D7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4343400"/>
            <a:ext cx="304800" cy="304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41" name="Oval 6">
            <a:extLst>
              <a:ext uri="{FF2B5EF4-FFF2-40B4-BE49-F238E27FC236}">
                <a16:creationId xmlns:a16="http://schemas.microsoft.com/office/drawing/2014/main" id="{BAB3F076-4814-539F-4B80-B2AADBD12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5410200"/>
            <a:ext cx="304800" cy="304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42" name="Oval 7">
            <a:extLst>
              <a:ext uri="{FF2B5EF4-FFF2-40B4-BE49-F238E27FC236}">
                <a16:creationId xmlns:a16="http://schemas.microsoft.com/office/drawing/2014/main" id="{1B1CBBE4-917E-436E-AA48-3145EC6F8F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5562600"/>
            <a:ext cx="304800" cy="304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43" name="Oval 8">
            <a:extLst>
              <a:ext uri="{FF2B5EF4-FFF2-40B4-BE49-F238E27FC236}">
                <a16:creationId xmlns:a16="http://schemas.microsoft.com/office/drawing/2014/main" id="{0423C5F7-5272-AE14-4A9E-546E53674D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3733800"/>
            <a:ext cx="304800" cy="304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44" name="Oval 9">
            <a:extLst>
              <a:ext uri="{FF2B5EF4-FFF2-40B4-BE49-F238E27FC236}">
                <a16:creationId xmlns:a16="http://schemas.microsoft.com/office/drawing/2014/main" id="{C74FDEBC-576F-D5E5-83FF-81A313C700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4800600"/>
            <a:ext cx="304800" cy="304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45" name="Oval 10">
            <a:extLst>
              <a:ext uri="{FF2B5EF4-FFF2-40B4-BE49-F238E27FC236}">
                <a16:creationId xmlns:a16="http://schemas.microsoft.com/office/drawing/2014/main" id="{AA9CAAB7-F911-7572-D785-ADC5E762C1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4648200"/>
            <a:ext cx="304800" cy="304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46" name="Oval 11">
            <a:extLst>
              <a:ext uri="{FF2B5EF4-FFF2-40B4-BE49-F238E27FC236}">
                <a16:creationId xmlns:a16="http://schemas.microsoft.com/office/drawing/2014/main" id="{283E13AA-4185-6EB4-819A-0F62B74FE9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1447800"/>
            <a:ext cx="685800" cy="685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47" name="Oval 12">
            <a:extLst>
              <a:ext uri="{FF2B5EF4-FFF2-40B4-BE49-F238E27FC236}">
                <a16:creationId xmlns:a16="http://schemas.microsoft.com/office/drawing/2014/main" id="{AD9669A1-E346-5780-84DC-7AB54C1554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1600200"/>
            <a:ext cx="685800" cy="685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48" name="Oval 13">
            <a:extLst>
              <a:ext uri="{FF2B5EF4-FFF2-40B4-BE49-F238E27FC236}">
                <a16:creationId xmlns:a16="http://schemas.microsoft.com/office/drawing/2014/main" id="{7F335E99-72E7-574A-608E-3C50C2CC63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3200400"/>
            <a:ext cx="304800" cy="304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49" name="Oval 14">
            <a:extLst>
              <a:ext uri="{FF2B5EF4-FFF2-40B4-BE49-F238E27FC236}">
                <a16:creationId xmlns:a16="http://schemas.microsoft.com/office/drawing/2014/main" id="{BB9BE77E-52BA-FBE4-E793-3F3EDBC7AB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895600"/>
            <a:ext cx="304800" cy="304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50" name="Oval 15">
            <a:extLst>
              <a:ext uri="{FF2B5EF4-FFF2-40B4-BE49-F238E27FC236}">
                <a16:creationId xmlns:a16="http://schemas.microsoft.com/office/drawing/2014/main" id="{BAD46500-91B1-F8E1-4FCF-2DF7BD2EA0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438400"/>
            <a:ext cx="304800" cy="304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51" name="Oval 16">
            <a:extLst>
              <a:ext uri="{FF2B5EF4-FFF2-40B4-BE49-F238E27FC236}">
                <a16:creationId xmlns:a16="http://schemas.microsoft.com/office/drawing/2014/main" id="{D3B4882F-CAD8-118D-CEFD-DCC5F08000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2133600"/>
            <a:ext cx="304800" cy="304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1152" name="Text Box 17">
            <a:extLst>
              <a:ext uri="{FF2B5EF4-FFF2-40B4-BE49-F238E27FC236}">
                <a16:creationId xmlns:a16="http://schemas.microsoft.com/office/drawing/2014/main" id="{AC19E845-E109-CD35-D41E-F8C288AB72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473075"/>
            <a:ext cx="79406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Each patch has a connectivity, that depends on its size and proximity to other patches</a:t>
            </a:r>
          </a:p>
        </p:txBody>
      </p:sp>
      <p:sp>
        <p:nvSpPr>
          <p:cNvPr id="91153" name="Oval 18">
            <a:extLst>
              <a:ext uri="{FF2B5EF4-FFF2-40B4-BE49-F238E27FC236}">
                <a16:creationId xmlns:a16="http://schemas.microsoft.com/office/drawing/2014/main" id="{FA7A1D33-17B0-EE8A-DCA9-1F06983959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9000" y="4927600"/>
            <a:ext cx="685800" cy="685800"/>
          </a:xfrm>
          <a:prstGeom prst="ellipse">
            <a:avLst/>
          </a:prstGeom>
          <a:solidFill>
            <a:srgbClr val="99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Oval 2">
            <a:extLst>
              <a:ext uri="{FF2B5EF4-FFF2-40B4-BE49-F238E27FC236}">
                <a16:creationId xmlns:a16="http://schemas.microsoft.com/office/drawing/2014/main" id="{60C269A2-42A3-9840-D2B6-BED86FCB84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7800" y="5105400"/>
            <a:ext cx="685800" cy="685800"/>
          </a:xfrm>
          <a:prstGeom prst="ellipse">
            <a:avLst/>
          </a:prstGeom>
          <a:solidFill>
            <a:srgbClr val="FF99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86" name="Oval 3">
            <a:extLst>
              <a:ext uri="{FF2B5EF4-FFF2-40B4-BE49-F238E27FC236}">
                <a16:creationId xmlns:a16="http://schemas.microsoft.com/office/drawing/2014/main" id="{955FE2C6-A835-2975-BAD2-E27953103C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4114800"/>
            <a:ext cx="685800" cy="685800"/>
          </a:xfrm>
          <a:prstGeom prst="ellipse">
            <a:avLst/>
          </a:prstGeom>
          <a:solidFill>
            <a:srgbClr val="FF99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87" name="Oval 4">
            <a:extLst>
              <a:ext uri="{FF2B5EF4-FFF2-40B4-BE49-F238E27FC236}">
                <a16:creationId xmlns:a16="http://schemas.microsoft.com/office/drawing/2014/main" id="{9D7F6A5B-B025-C038-276D-027FBE8696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4191000"/>
            <a:ext cx="685800" cy="685800"/>
          </a:xfrm>
          <a:prstGeom prst="ellipse">
            <a:avLst/>
          </a:prstGeom>
          <a:solidFill>
            <a:srgbClr val="FF99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88" name="Oval 5">
            <a:extLst>
              <a:ext uri="{FF2B5EF4-FFF2-40B4-BE49-F238E27FC236}">
                <a16:creationId xmlns:a16="http://schemas.microsoft.com/office/drawing/2014/main" id="{B9EAF5D0-9513-DC2D-CE17-66295E4866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4343400"/>
            <a:ext cx="304800" cy="3048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89" name="Oval 6">
            <a:extLst>
              <a:ext uri="{FF2B5EF4-FFF2-40B4-BE49-F238E27FC236}">
                <a16:creationId xmlns:a16="http://schemas.microsoft.com/office/drawing/2014/main" id="{3637FC1B-9973-3A7C-5C84-913C96011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5410200"/>
            <a:ext cx="304800" cy="3048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90" name="Oval 7">
            <a:extLst>
              <a:ext uri="{FF2B5EF4-FFF2-40B4-BE49-F238E27FC236}">
                <a16:creationId xmlns:a16="http://schemas.microsoft.com/office/drawing/2014/main" id="{93122890-35C2-E886-D341-581E08780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5562600"/>
            <a:ext cx="304800" cy="30480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91" name="Oval 8">
            <a:extLst>
              <a:ext uri="{FF2B5EF4-FFF2-40B4-BE49-F238E27FC236}">
                <a16:creationId xmlns:a16="http://schemas.microsoft.com/office/drawing/2014/main" id="{25DA5FB4-14FA-F75D-A85F-4F891E2B82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3733800"/>
            <a:ext cx="304800" cy="30480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92" name="Oval 9">
            <a:extLst>
              <a:ext uri="{FF2B5EF4-FFF2-40B4-BE49-F238E27FC236}">
                <a16:creationId xmlns:a16="http://schemas.microsoft.com/office/drawing/2014/main" id="{CECB588D-1A9B-F4DD-8760-8D1C1A922A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4800600"/>
            <a:ext cx="304800" cy="30480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93" name="Oval 10">
            <a:extLst>
              <a:ext uri="{FF2B5EF4-FFF2-40B4-BE49-F238E27FC236}">
                <a16:creationId xmlns:a16="http://schemas.microsoft.com/office/drawing/2014/main" id="{19AB00F0-29BF-7EAB-85F6-B072C8F8FB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4648200"/>
            <a:ext cx="304800" cy="30480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94" name="Oval 11">
            <a:extLst>
              <a:ext uri="{FF2B5EF4-FFF2-40B4-BE49-F238E27FC236}">
                <a16:creationId xmlns:a16="http://schemas.microsoft.com/office/drawing/2014/main" id="{A5C43D01-B2A6-BF56-7A3E-A13E5F2617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1447800"/>
            <a:ext cx="685800" cy="685800"/>
          </a:xfrm>
          <a:prstGeom prst="ellipse">
            <a:avLst/>
          </a:prstGeom>
          <a:solidFill>
            <a:srgbClr val="33CC33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95" name="Oval 12">
            <a:extLst>
              <a:ext uri="{FF2B5EF4-FFF2-40B4-BE49-F238E27FC236}">
                <a16:creationId xmlns:a16="http://schemas.microsoft.com/office/drawing/2014/main" id="{BE0D6F97-5AC9-6DE8-8544-01BCB64AF1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1600200"/>
            <a:ext cx="685800" cy="685800"/>
          </a:xfrm>
          <a:prstGeom prst="ellipse">
            <a:avLst/>
          </a:prstGeom>
          <a:solidFill>
            <a:srgbClr val="00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96" name="Oval 13">
            <a:extLst>
              <a:ext uri="{FF2B5EF4-FFF2-40B4-BE49-F238E27FC236}">
                <a16:creationId xmlns:a16="http://schemas.microsoft.com/office/drawing/2014/main" id="{2C03BDDB-FA5D-B04D-08A0-FC082A7F61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3200400"/>
            <a:ext cx="304800" cy="304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97" name="Oval 14">
            <a:extLst>
              <a:ext uri="{FF2B5EF4-FFF2-40B4-BE49-F238E27FC236}">
                <a16:creationId xmlns:a16="http://schemas.microsoft.com/office/drawing/2014/main" id="{E55271FA-22B4-C727-6337-68B3B0A136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895600"/>
            <a:ext cx="304800" cy="304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98" name="Oval 15">
            <a:extLst>
              <a:ext uri="{FF2B5EF4-FFF2-40B4-BE49-F238E27FC236}">
                <a16:creationId xmlns:a16="http://schemas.microsoft.com/office/drawing/2014/main" id="{1FFC16C1-98D5-B28B-31A2-8EBB58D4E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438400"/>
            <a:ext cx="304800" cy="304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199" name="Oval 16">
            <a:extLst>
              <a:ext uri="{FF2B5EF4-FFF2-40B4-BE49-F238E27FC236}">
                <a16:creationId xmlns:a16="http://schemas.microsoft.com/office/drawing/2014/main" id="{C26ED075-51D0-F93D-9CAA-02792F4D7F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2133600"/>
            <a:ext cx="304800" cy="304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3200" name="Text Box 17">
            <a:extLst>
              <a:ext uri="{FF2B5EF4-FFF2-40B4-BE49-F238E27FC236}">
                <a16:creationId xmlns:a16="http://schemas.microsoft.com/office/drawing/2014/main" id="{10E2FC84-C338-5ADB-726C-228A9CC90F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473075"/>
            <a:ext cx="7940675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Each patch has a connectivity, that depends on its size and proximity to other patches</a:t>
            </a:r>
          </a:p>
        </p:txBody>
      </p:sp>
      <p:sp>
        <p:nvSpPr>
          <p:cNvPr id="93201" name="Oval 18">
            <a:extLst>
              <a:ext uri="{FF2B5EF4-FFF2-40B4-BE49-F238E27FC236}">
                <a16:creationId xmlns:a16="http://schemas.microsoft.com/office/drawing/2014/main" id="{70DBBF65-440F-861F-68FB-95470CFE7E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9000" y="4927600"/>
            <a:ext cx="685800" cy="6858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2">
            <a:extLst>
              <a:ext uri="{FF2B5EF4-FFF2-40B4-BE49-F238E27FC236}">
                <a16:creationId xmlns:a16="http://schemas.microsoft.com/office/drawing/2014/main" id="{DD65E43D-034B-23B8-E9AB-1666CC3749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533400"/>
            <a:ext cx="5867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Connectivity function</a:t>
            </a:r>
          </a:p>
        </p:txBody>
      </p:sp>
      <p:sp>
        <p:nvSpPr>
          <p:cNvPr id="95234" name="Rectangle 3">
            <a:extLst>
              <a:ext uri="{FF2B5EF4-FFF2-40B4-BE49-F238E27FC236}">
                <a16:creationId xmlns:a16="http://schemas.microsoft.com/office/drawing/2014/main" id="{B093886A-289F-ED9A-164A-CE2F810DF5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315436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graphicFrame>
        <p:nvGraphicFramePr>
          <p:cNvPr id="95235" name="Object 4">
            <a:extLst>
              <a:ext uri="{FF2B5EF4-FFF2-40B4-BE49-F238E27FC236}">
                <a16:creationId xmlns:a16="http://schemas.microsoft.com/office/drawing/2014/main" id="{E4113B5A-3A58-A6C7-A333-04E64F4E4AB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76400" y="3124200"/>
          <a:ext cx="4876800" cy="159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246" r:id="rId4" imgW="38620700" imgH="12585700" progId="Equation.3">
                  <p:embed/>
                </p:oleObj>
              </mc:Choice>
              <mc:Fallback>
                <p:oleObj r:id="rId4" imgW="38620700" imgH="125857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3124200"/>
                        <a:ext cx="4876800" cy="1598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5236" name="Text Box 5">
            <a:extLst>
              <a:ext uri="{FF2B5EF4-FFF2-40B4-BE49-F238E27FC236}">
                <a16:creationId xmlns:a16="http://schemas.microsoft.com/office/drawing/2014/main" id="{D29715C2-A877-C3D9-8F96-0D35357758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4800600"/>
            <a:ext cx="1752600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33CC33"/>
                </a:solidFill>
                <a:latin typeface="Comic Sans MS" panose="030F0902030302020204" pitchFamily="66" charset="0"/>
              </a:rPr>
              <a:t>Probability patch j is occupied</a:t>
            </a:r>
          </a:p>
        </p:txBody>
      </p:sp>
      <p:sp>
        <p:nvSpPr>
          <p:cNvPr id="95237" name="Text Box 6">
            <a:extLst>
              <a:ext uri="{FF2B5EF4-FFF2-40B4-BE49-F238E27FC236}">
                <a16:creationId xmlns:a16="http://schemas.microsoft.com/office/drawing/2014/main" id="{03B01888-284E-3EB5-B036-7706DFE318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1752600"/>
            <a:ext cx="1981200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chemeClr val="accent2"/>
                </a:solidFill>
                <a:latin typeface="Comic Sans MS" panose="030F0902030302020204" pitchFamily="66" charset="0"/>
              </a:rPr>
              <a:t>Probability of dispersal from j to i</a:t>
            </a:r>
          </a:p>
        </p:txBody>
      </p:sp>
      <p:sp>
        <p:nvSpPr>
          <p:cNvPr id="95238" name="Text Box 7">
            <a:extLst>
              <a:ext uri="{FF2B5EF4-FFF2-40B4-BE49-F238E27FC236}">
                <a16:creationId xmlns:a16="http://schemas.microsoft.com/office/drawing/2014/main" id="{9CAE4779-48BC-8E0C-2AD4-79B360F35D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4648200"/>
            <a:ext cx="17526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Comic Sans MS" panose="030F0902030302020204" pitchFamily="66" charset="0"/>
              </a:rPr>
              <a:t>An area factor</a:t>
            </a:r>
          </a:p>
        </p:txBody>
      </p:sp>
      <p:sp>
        <p:nvSpPr>
          <p:cNvPr id="95239" name="Rectangle 8">
            <a:extLst>
              <a:ext uri="{FF2B5EF4-FFF2-40B4-BE49-F238E27FC236}">
                <a16:creationId xmlns:a16="http://schemas.microsoft.com/office/drawing/2014/main" id="{ECCD0C34-D018-B6CE-450E-B3FE3886E0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1200" y="3429000"/>
            <a:ext cx="533400" cy="685800"/>
          </a:xfrm>
          <a:prstGeom prst="rect">
            <a:avLst/>
          </a:prstGeom>
          <a:noFill/>
          <a:ln w="127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5240" name="Line 9">
            <a:extLst>
              <a:ext uri="{FF2B5EF4-FFF2-40B4-BE49-F238E27FC236}">
                <a16:creationId xmlns:a16="http://schemas.microsoft.com/office/drawing/2014/main" id="{B2F103A5-3E62-72C4-577B-FCD81D914BD9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800" y="4114800"/>
            <a:ext cx="0" cy="533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5241" name="Rectangle 10">
            <a:extLst>
              <a:ext uri="{FF2B5EF4-FFF2-40B4-BE49-F238E27FC236}">
                <a16:creationId xmlns:a16="http://schemas.microsoft.com/office/drawing/2014/main" id="{24211FDC-BD32-C1D4-5416-4684C2EFC4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3429000"/>
            <a:ext cx="1219200" cy="685800"/>
          </a:xfrm>
          <a:prstGeom prst="rect">
            <a:avLst/>
          </a:prstGeom>
          <a:noFill/>
          <a:ln w="1270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5242" name="Line 11">
            <a:extLst>
              <a:ext uri="{FF2B5EF4-FFF2-40B4-BE49-F238E27FC236}">
                <a16:creationId xmlns:a16="http://schemas.microsoft.com/office/drawing/2014/main" id="{EDA4F041-FD96-1F52-37DB-4E1800B9855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495800" y="2971800"/>
            <a:ext cx="0" cy="4572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5243" name="Rectangle 12">
            <a:extLst>
              <a:ext uri="{FF2B5EF4-FFF2-40B4-BE49-F238E27FC236}">
                <a16:creationId xmlns:a16="http://schemas.microsoft.com/office/drawing/2014/main" id="{0B687C6E-5769-7689-613B-1A270F4FF6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3429000"/>
            <a:ext cx="533400" cy="685800"/>
          </a:xfrm>
          <a:prstGeom prst="rect">
            <a:avLst/>
          </a:prstGeom>
          <a:noFill/>
          <a:ln w="12700">
            <a:solidFill>
              <a:srgbClr val="33CC3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5244" name="Line 13">
            <a:extLst>
              <a:ext uri="{FF2B5EF4-FFF2-40B4-BE49-F238E27FC236}">
                <a16:creationId xmlns:a16="http://schemas.microsoft.com/office/drawing/2014/main" id="{69DBCCAE-DD61-FCAE-38F4-771A3120CF75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0" y="4114800"/>
            <a:ext cx="0" cy="533400"/>
          </a:xfrm>
          <a:prstGeom prst="line">
            <a:avLst/>
          </a:prstGeom>
          <a:noFill/>
          <a:ln w="9525">
            <a:solidFill>
              <a:srgbClr val="33CC33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7281" name="Object 2">
            <a:extLst>
              <a:ext uri="{FF2B5EF4-FFF2-40B4-BE49-F238E27FC236}">
                <a16:creationId xmlns:a16="http://schemas.microsoft.com/office/drawing/2014/main" id="{9029BBED-EBA2-ACF1-1032-ABF80A95F77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9600" y="3200400"/>
          <a:ext cx="3733800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03" r:id="rId4" imgW="30137100" imgH="5270500" progId="Equation.3">
                  <p:embed/>
                </p:oleObj>
              </mc:Choice>
              <mc:Fallback>
                <p:oleObj r:id="rId4" imgW="30137100" imgH="52705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3200400"/>
                        <a:ext cx="3733800" cy="650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7282" name="Rectangle 3">
            <a:extLst>
              <a:ext uri="{FF2B5EF4-FFF2-40B4-BE49-F238E27FC236}">
                <a16:creationId xmlns:a16="http://schemas.microsoft.com/office/drawing/2014/main" id="{8EC92510-77ED-9188-1B7C-EC42CCF60F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04800"/>
            <a:ext cx="5867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Colonization function</a:t>
            </a:r>
          </a:p>
        </p:txBody>
      </p:sp>
      <p:sp>
        <p:nvSpPr>
          <p:cNvPr id="97283" name="Rectangle 4">
            <a:extLst>
              <a:ext uri="{FF2B5EF4-FFF2-40B4-BE49-F238E27FC236}">
                <a16:creationId xmlns:a16="http://schemas.microsoft.com/office/drawing/2014/main" id="{83C5CB89-5049-2D42-214E-FB85C7973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315436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7284" name="Text Box 5">
            <a:extLst>
              <a:ext uri="{FF2B5EF4-FFF2-40B4-BE49-F238E27FC236}">
                <a16:creationId xmlns:a16="http://schemas.microsoft.com/office/drawing/2014/main" id="{F59BF4F8-2E88-0CBB-F3C3-B50E3C6F27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1708150"/>
            <a:ext cx="1981200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33CC33"/>
                </a:solidFill>
                <a:latin typeface="Comic Sans MS" panose="030F0902030302020204" pitchFamily="66" charset="0"/>
              </a:rPr>
              <a:t>Species specific constant</a:t>
            </a:r>
          </a:p>
        </p:txBody>
      </p:sp>
      <p:sp>
        <p:nvSpPr>
          <p:cNvPr id="97285" name="Text Box 6">
            <a:extLst>
              <a:ext uri="{FF2B5EF4-FFF2-40B4-BE49-F238E27FC236}">
                <a16:creationId xmlns:a16="http://schemas.microsoft.com/office/drawing/2014/main" id="{B7BF8286-90EE-63DA-99F1-9CC8435C98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4343400"/>
            <a:ext cx="20574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Comic Sans MS" panose="030F0902030302020204" pitchFamily="66" charset="0"/>
              </a:rPr>
              <a:t>Patch connectivity</a:t>
            </a:r>
          </a:p>
        </p:txBody>
      </p:sp>
      <p:sp>
        <p:nvSpPr>
          <p:cNvPr id="97286" name="Rectangle 7">
            <a:extLst>
              <a:ext uri="{FF2B5EF4-FFF2-40B4-BE49-F238E27FC236}">
                <a16:creationId xmlns:a16="http://schemas.microsoft.com/office/drawing/2014/main" id="{5194A726-201B-D9CC-C7C4-1340F67547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3236913"/>
            <a:ext cx="481013" cy="533400"/>
          </a:xfrm>
          <a:prstGeom prst="rect">
            <a:avLst/>
          </a:prstGeom>
          <a:noFill/>
          <a:ln w="127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7287" name="Line 8">
            <a:extLst>
              <a:ext uri="{FF2B5EF4-FFF2-40B4-BE49-F238E27FC236}">
                <a16:creationId xmlns:a16="http://schemas.microsoft.com/office/drawing/2014/main" id="{6047FC4A-0A34-C5FB-71FA-CEA4440469F7}"/>
              </a:ext>
            </a:extLst>
          </p:cNvPr>
          <p:cNvSpPr>
            <a:spLocks noChangeShapeType="1"/>
          </p:cNvSpPr>
          <p:nvPr/>
        </p:nvSpPr>
        <p:spPr bwMode="auto">
          <a:xfrm>
            <a:off x="3910013" y="3770313"/>
            <a:ext cx="0" cy="533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7288" name="Rectangle 9">
            <a:extLst>
              <a:ext uri="{FF2B5EF4-FFF2-40B4-BE49-F238E27FC236}">
                <a16:creationId xmlns:a16="http://schemas.microsoft.com/office/drawing/2014/main" id="{61520636-8784-43D3-8B22-696C675B8C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3875" y="3300413"/>
            <a:ext cx="381000" cy="457200"/>
          </a:xfrm>
          <a:prstGeom prst="rect">
            <a:avLst/>
          </a:prstGeom>
          <a:noFill/>
          <a:ln w="12700">
            <a:solidFill>
              <a:srgbClr val="33CC3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7289" name="Rectangle 10">
            <a:extLst>
              <a:ext uri="{FF2B5EF4-FFF2-40B4-BE49-F238E27FC236}">
                <a16:creationId xmlns:a16="http://schemas.microsoft.com/office/drawing/2014/main" id="{F91B79CA-D064-30D2-3791-343CB2F824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321151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7290" name="Line 11">
            <a:extLst>
              <a:ext uri="{FF2B5EF4-FFF2-40B4-BE49-F238E27FC236}">
                <a16:creationId xmlns:a16="http://schemas.microsoft.com/office/drawing/2014/main" id="{E654365B-5953-8860-D7D3-0C2AFCE7F68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52788" y="2911475"/>
            <a:ext cx="0" cy="381000"/>
          </a:xfrm>
          <a:prstGeom prst="line">
            <a:avLst/>
          </a:prstGeom>
          <a:noFill/>
          <a:ln w="9525">
            <a:solidFill>
              <a:srgbClr val="33CC33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7291" name="Rectangle 12">
            <a:extLst>
              <a:ext uri="{FF2B5EF4-FFF2-40B4-BE49-F238E27FC236}">
                <a16:creationId xmlns:a16="http://schemas.microsoft.com/office/drawing/2014/main" id="{5EA3BA92-4617-D104-3C8A-37122C8839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2113" y="321151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97292" name="Rectangle 13">
            <a:extLst>
              <a:ext uri="{FF2B5EF4-FFF2-40B4-BE49-F238E27FC236}">
                <a16:creationId xmlns:a16="http://schemas.microsoft.com/office/drawing/2014/main" id="{BD22A419-6B0F-A269-4F35-6F2A242CC4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6363" y="331470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grpSp>
        <p:nvGrpSpPr>
          <p:cNvPr id="105486" name="Group 14">
            <a:extLst>
              <a:ext uri="{FF2B5EF4-FFF2-40B4-BE49-F238E27FC236}">
                <a16:creationId xmlns:a16="http://schemas.microsoft.com/office/drawing/2014/main" id="{B4B59CC0-CA0E-6E72-841F-B4D4FB73A697}"/>
              </a:ext>
            </a:extLst>
          </p:cNvPr>
          <p:cNvGrpSpPr>
            <a:grpSpLocks/>
          </p:cNvGrpSpPr>
          <p:nvPr/>
        </p:nvGrpSpPr>
        <p:grpSpPr bwMode="auto">
          <a:xfrm>
            <a:off x="5181600" y="2667000"/>
            <a:ext cx="3581400" cy="2286000"/>
            <a:chOff x="3264" y="1680"/>
            <a:chExt cx="2256" cy="1440"/>
          </a:xfrm>
        </p:grpSpPr>
        <p:sp>
          <p:nvSpPr>
            <p:cNvPr id="97294" name="Line 15">
              <a:extLst>
                <a:ext uri="{FF2B5EF4-FFF2-40B4-BE49-F238E27FC236}">
                  <a16:creationId xmlns:a16="http://schemas.microsoft.com/office/drawing/2014/main" id="{0F044D91-47A2-30BB-55A7-3BBBA804C1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1824"/>
              <a:ext cx="0" cy="100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295" name="Line 16">
              <a:extLst>
                <a:ext uri="{FF2B5EF4-FFF2-40B4-BE49-F238E27FC236}">
                  <a16:creationId xmlns:a16="http://schemas.microsoft.com/office/drawing/2014/main" id="{8B3C0A6E-1514-3C8B-D204-50C838A55B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2832"/>
              <a:ext cx="144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296" name="Text Box 17">
              <a:extLst>
                <a:ext uri="{FF2B5EF4-FFF2-40B4-BE49-F238E27FC236}">
                  <a16:creationId xmlns:a16="http://schemas.microsoft.com/office/drawing/2014/main" id="{45EE522A-1204-D615-59B2-B331E1056B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27" y="2832"/>
              <a:ext cx="28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S</a:t>
              </a:r>
              <a:r>
                <a:rPr lang="en-US" altLang="en-US" sz="2400" baseline="-25000">
                  <a:latin typeface="Comic Sans MS" panose="030F0902030302020204" pitchFamily="66" charset="0"/>
                </a:rPr>
                <a:t>i</a:t>
              </a:r>
            </a:p>
          </p:txBody>
        </p:sp>
        <p:sp>
          <p:nvSpPr>
            <p:cNvPr id="97297" name="Text Box 18">
              <a:extLst>
                <a:ext uri="{FF2B5EF4-FFF2-40B4-BE49-F238E27FC236}">
                  <a16:creationId xmlns:a16="http://schemas.microsoft.com/office/drawing/2014/main" id="{512B4288-0F28-B3E4-4F53-6999E4DBFC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64" y="2112"/>
              <a:ext cx="26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C</a:t>
              </a:r>
              <a:r>
                <a:rPr lang="en-US" altLang="en-US" sz="2400" baseline="-25000">
                  <a:latin typeface="Comic Sans MS" panose="030F0902030302020204" pitchFamily="66" charset="0"/>
                </a:rPr>
                <a:t>i</a:t>
              </a:r>
            </a:p>
          </p:txBody>
        </p:sp>
        <p:sp>
          <p:nvSpPr>
            <p:cNvPr id="97298" name="Freeform 19">
              <a:extLst>
                <a:ext uri="{FF2B5EF4-FFF2-40B4-BE49-F238E27FC236}">
                  <a16:creationId xmlns:a16="http://schemas.microsoft.com/office/drawing/2014/main" id="{DA028CB9-0F91-8DD5-745D-82DC8F36A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0" y="2448"/>
              <a:ext cx="1344" cy="384"/>
            </a:xfrm>
            <a:custGeom>
              <a:avLst/>
              <a:gdLst>
                <a:gd name="T0" fmla="*/ 0 w 1344"/>
                <a:gd name="T1" fmla="*/ 384 h 384"/>
                <a:gd name="T2" fmla="*/ 576 w 1344"/>
                <a:gd name="T3" fmla="*/ 144 h 384"/>
                <a:gd name="T4" fmla="*/ 1344 w 1344"/>
                <a:gd name="T5" fmla="*/ 0 h 38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344" h="384">
                  <a:moveTo>
                    <a:pt x="0" y="384"/>
                  </a:moveTo>
                  <a:cubicBezTo>
                    <a:pt x="176" y="296"/>
                    <a:pt x="352" y="208"/>
                    <a:pt x="576" y="144"/>
                  </a:cubicBezTo>
                  <a:cubicBezTo>
                    <a:pt x="800" y="80"/>
                    <a:pt x="1072" y="40"/>
                    <a:pt x="1344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299" name="Freeform 20">
              <a:extLst>
                <a:ext uri="{FF2B5EF4-FFF2-40B4-BE49-F238E27FC236}">
                  <a16:creationId xmlns:a16="http://schemas.microsoft.com/office/drawing/2014/main" id="{95901038-BF46-1018-7E7A-E1D156B85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0" y="1872"/>
              <a:ext cx="1344" cy="960"/>
            </a:xfrm>
            <a:custGeom>
              <a:avLst/>
              <a:gdLst>
                <a:gd name="T0" fmla="*/ 0 w 1344"/>
                <a:gd name="T1" fmla="*/ 960 h 960"/>
                <a:gd name="T2" fmla="*/ 240 w 1344"/>
                <a:gd name="T3" fmla="*/ 288 h 960"/>
                <a:gd name="T4" fmla="*/ 1344 w 1344"/>
                <a:gd name="T5" fmla="*/ 0 h 96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344" h="960">
                  <a:moveTo>
                    <a:pt x="0" y="960"/>
                  </a:moveTo>
                  <a:cubicBezTo>
                    <a:pt x="8" y="704"/>
                    <a:pt x="16" y="448"/>
                    <a:pt x="240" y="288"/>
                  </a:cubicBezTo>
                  <a:cubicBezTo>
                    <a:pt x="464" y="128"/>
                    <a:pt x="904" y="64"/>
                    <a:pt x="1344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300" name="Text Box 21">
              <a:extLst>
                <a:ext uri="{FF2B5EF4-FFF2-40B4-BE49-F238E27FC236}">
                  <a16:creationId xmlns:a16="http://schemas.microsoft.com/office/drawing/2014/main" id="{C13AFAF6-60A3-8738-84A3-D786513AE3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44" y="1680"/>
              <a:ext cx="49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y</a:t>
              </a:r>
              <a:r>
                <a:rPr lang="en-US" altLang="en-US" sz="2400" baseline="-25000">
                  <a:latin typeface="Comic Sans MS" panose="030F0902030302020204" pitchFamily="66" charset="0"/>
                </a:rPr>
                <a:t>big</a:t>
              </a:r>
            </a:p>
          </p:txBody>
        </p:sp>
        <p:sp>
          <p:nvSpPr>
            <p:cNvPr id="97301" name="Text Box 22">
              <a:extLst>
                <a:ext uri="{FF2B5EF4-FFF2-40B4-BE49-F238E27FC236}">
                  <a16:creationId xmlns:a16="http://schemas.microsoft.com/office/drawing/2014/main" id="{2E460E78-08CB-327E-A8B0-E2C355B264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44" y="2304"/>
              <a:ext cx="57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y</a:t>
              </a:r>
              <a:r>
                <a:rPr lang="en-US" altLang="en-US" sz="2400" baseline="-25000">
                  <a:latin typeface="Comic Sans MS" panose="030F0902030302020204" pitchFamily="66" charset="0"/>
                </a:rPr>
                <a:t>small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2">
            <a:extLst>
              <a:ext uri="{FF2B5EF4-FFF2-40B4-BE49-F238E27FC236}">
                <a16:creationId xmlns:a16="http://schemas.microsoft.com/office/drawing/2014/main" id="{AAD20939-D509-1D4F-60A8-94B91F5FB1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304800"/>
            <a:ext cx="5867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Extinction function</a:t>
            </a:r>
          </a:p>
        </p:txBody>
      </p:sp>
      <p:sp>
        <p:nvSpPr>
          <p:cNvPr id="101378" name="Rectangle 3">
            <a:extLst>
              <a:ext uri="{FF2B5EF4-FFF2-40B4-BE49-F238E27FC236}">
                <a16:creationId xmlns:a16="http://schemas.microsoft.com/office/drawing/2014/main" id="{FC284BFB-54D2-FAD5-6F13-7CA27DA612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315436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101379" name="Text Box 4">
            <a:extLst>
              <a:ext uri="{FF2B5EF4-FFF2-40B4-BE49-F238E27FC236}">
                <a16:creationId xmlns:a16="http://schemas.microsoft.com/office/drawing/2014/main" id="{B405FE6C-7CFB-C338-71EF-A766416F2A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1708150"/>
            <a:ext cx="1981200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33CC33"/>
                </a:solidFill>
                <a:latin typeface="Comic Sans MS" panose="030F0902030302020204" pitchFamily="66" charset="0"/>
              </a:rPr>
              <a:t>Species specific constant</a:t>
            </a:r>
          </a:p>
        </p:txBody>
      </p:sp>
      <p:sp>
        <p:nvSpPr>
          <p:cNvPr id="101380" name="Text Box 5">
            <a:extLst>
              <a:ext uri="{FF2B5EF4-FFF2-40B4-BE49-F238E27FC236}">
                <a16:creationId xmlns:a16="http://schemas.microsoft.com/office/drawing/2014/main" id="{12E11AF5-B8D1-E01D-7601-D645BF85AD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4572000"/>
            <a:ext cx="20574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Comic Sans MS" panose="030F0902030302020204" pitchFamily="66" charset="0"/>
              </a:rPr>
              <a:t>Patch area effect</a:t>
            </a:r>
          </a:p>
        </p:txBody>
      </p:sp>
      <p:sp>
        <p:nvSpPr>
          <p:cNvPr id="101381" name="Rectangle 6">
            <a:extLst>
              <a:ext uri="{FF2B5EF4-FFF2-40B4-BE49-F238E27FC236}">
                <a16:creationId xmlns:a16="http://schemas.microsoft.com/office/drawing/2014/main" id="{133B1872-7B1C-C713-0F3C-DC3F6B6012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4538" y="3878263"/>
            <a:ext cx="193675" cy="200025"/>
          </a:xfrm>
          <a:prstGeom prst="rect">
            <a:avLst/>
          </a:prstGeom>
          <a:noFill/>
          <a:ln w="127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101382" name="Line 7">
            <a:extLst>
              <a:ext uri="{FF2B5EF4-FFF2-40B4-BE49-F238E27FC236}">
                <a16:creationId xmlns:a16="http://schemas.microsoft.com/office/drawing/2014/main" id="{5D22E1A4-FCE2-A059-9660-C3401174AD42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0" y="4078288"/>
            <a:ext cx="0" cy="533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83" name="Rectangle 8">
            <a:extLst>
              <a:ext uri="{FF2B5EF4-FFF2-40B4-BE49-F238E27FC236}">
                <a16:creationId xmlns:a16="http://schemas.microsoft.com/office/drawing/2014/main" id="{171D08AE-613F-43FF-2C11-1A7703C9B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3875" y="3300413"/>
            <a:ext cx="381000" cy="457200"/>
          </a:xfrm>
          <a:prstGeom prst="rect">
            <a:avLst/>
          </a:prstGeom>
          <a:noFill/>
          <a:ln w="12700">
            <a:solidFill>
              <a:srgbClr val="33CC3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101384" name="Rectangle 9">
            <a:extLst>
              <a:ext uri="{FF2B5EF4-FFF2-40B4-BE49-F238E27FC236}">
                <a16:creationId xmlns:a16="http://schemas.microsoft.com/office/drawing/2014/main" id="{48D7B41A-6A9F-950E-B430-6A0EF7BD7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0" y="321151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101385" name="Line 10">
            <a:extLst>
              <a:ext uri="{FF2B5EF4-FFF2-40B4-BE49-F238E27FC236}">
                <a16:creationId xmlns:a16="http://schemas.microsoft.com/office/drawing/2014/main" id="{4EE682D4-3EB5-CFFA-5333-BA7C16DD93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52788" y="2911475"/>
            <a:ext cx="0" cy="381000"/>
          </a:xfrm>
          <a:prstGeom prst="line">
            <a:avLst/>
          </a:prstGeom>
          <a:noFill/>
          <a:ln w="9525">
            <a:solidFill>
              <a:srgbClr val="33CC33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86" name="Rectangle 11">
            <a:extLst>
              <a:ext uri="{FF2B5EF4-FFF2-40B4-BE49-F238E27FC236}">
                <a16:creationId xmlns:a16="http://schemas.microsoft.com/office/drawing/2014/main" id="{F9623E1A-803A-90FA-26B7-4F7D17F45E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2113" y="3211513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101387" name="Rectangle 12">
            <a:extLst>
              <a:ext uri="{FF2B5EF4-FFF2-40B4-BE49-F238E27FC236}">
                <a16:creationId xmlns:a16="http://schemas.microsoft.com/office/drawing/2014/main" id="{80516DBA-D606-A893-DC99-9E53381E48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6363" y="331470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sp>
        <p:nvSpPr>
          <p:cNvPr id="101388" name="Rectangle 13">
            <a:extLst>
              <a:ext uri="{FF2B5EF4-FFF2-40B4-BE49-F238E27FC236}">
                <a16:creationId xmlns:a16="http://schemas.microsoft.com/office/drawing/2014/main" id="{3F17DBDE-D657-728E-6500-15CC7E4892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320040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</p:txBody>
      </p:sp>
      <p:graphicFrame>
        <p:nvGraphicFramePr>
          <p:cNvPr id="101389" name="Object 14">
            <a:extLst>
              <a:ext uri="{FF2B5EF4-FFF2-40B4-BE49-F238E27FC236}">
                <a16:creationId xmlns:a16="http://schemas.microsoft.com/office/drawing/2014/main" id="{7A4BE89A-78B5-2184-7BB7-424AA5454C2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35050" y="3286125"/>
          <a:ext cx="2667000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400" r:id="rId4" imgW="24282400" imgH="9944100" progId="Equation.3">
                  <p:embed/>
                </p:oleObj>
              </mc:Choice>
              <mc:Fallback>
                <p:oleObj r:id="rId4" imgW="24282400" imgH="99441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5050" y="3286125"/>
                        <a:ext cx="2667000" cy="1104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9583" name="Group 15">
            <a:extLst>
              <a:ext uri="{FF2B5EF4-FFF2-40B4-BE49-F238E27FC236}">
                <a16:creationId xmlns:a16="http://schemas.microsoft.com/office/drawing/2014/main" id="{DA23B160-4752-7F2C-2EF7-457EF39A4E84}"/>
              </a:ext>
            </a:extLst>
          </p:cNvPr>
          <p:cNvGrpSpPr>
            <a:grpSpLocks/>
          </p:cNvGrpSpPr>
          <p:nvPr/>
        </p:nvGrpSpPr>
        <p:grpSpPr bwMode="auto">
          <a:xfrm>
            <a:off x="5181600" y="2895600"/>
            <a:ext cx="3505200" cy="2057400"/>
            <a:chOff x="3264" y="1824"/>
            <a:chExt cx="2208" cy="1296"/>
          </a:xfrm>
        </p:grpSpPr>
        <p:sp>
          <p:nvSpPr>
            <p:cNvPr id="101391" name="Line 16">
              <a:extLst>
                <a:ext uri="{FF2B5EF4-FFF2-40B4-BE49-F238E27FC236}">
                  <a16:creationId xmlns:a16="http://schemas.microsoft.com/office/drawing/2014/main" id="{D9F45974-2C7B-87FA-CF30-9179625418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1824"/>
              <a:ext cx="0" cy="100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392" name="Line 17">
              <a:extLst>
                <a:ext uri="{FF2B5EF4-FFF2-40B4-BE49-F238E27FC236}">
                  <a16:creationId xmlns:a16="http://schemas.microsoft.com/office/drawing/2014/main" id="{CFDC42DB-040F-D2B3-5798-F1D2F66E13B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2832"/>
              <a:ext cx="144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393" name="Text Box 18">
              <a:extLst>
                <a:ext uri="{FF2B5EF4-FFF2-40B4-BE49-F238E27FC236}">
                  <a16:creationId xmlns:a16="http://schemas.microsoft.com/office/drawing/2014/main" id="{596A1E1F-22DE-3277-1A05-EEC12B7AA7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27" y="2832"/>
              <a:ext cx="29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A</a:t>
              </a:r>
              <a:r>
                <a:rPr lang="en-US" altLang="en-US" sz="2400" baseline="-25000">
                  <a:latin typeface="Comic Sans MS" panose="030F0902030302020204" pitchFamily="66" charset="0"/>
                </a:rPr>
                <a:t>i</a:t>
              </a:r>
            </a:p>
          </p:txBody>
        </p:sp>
        <p:sp>
          <p:nvSpPr>
            <p:cNvPr id="101394" name="Text Box 19">
              <a:extLst>
                <a:ext uri="{FF2B5EF4-FFF2-40B4-BE49-F238E27FC236}">
                  <a16:creationId xmlns:a16="http://schemas.microsoft.com/office/drawing/2014/main" id="{2F9205DC-F54A-8E7B-AB8A-6F23983759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64" y="2112"/>
              <a:ext cx="27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E</a:t>
              </a:r>
              <a:r>
                <a:rPr lang="en-US" altLang="en-US" sz="2400" baseline="-25000">
                  <a:latin typeface="Comic Sans MS" panose="030F0902030302020204" pitchFamily="66" charset="0"/>
                </a:rPr>
                <a:t>i</a:t>
              </a:r>
            </a:p>
          </p:txBody>
        </p:sp>
        <p:sp>
          <p:nvSpPr>
            <p:cNvPr id="101395" name="Text Box 20">
              <a:extLst>
                <a:ext uri="{FF2B5EF4-FFF2-40B4-BE49-F238E27FC236}">
                  <a16:creationId xmlns:a16="http://schemas.microsoft.com/office/drawing/2014/main" id="{87151F3D-A845-15D6-9697-190722EF68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82" y="2620"/>
              <a:ext cx="49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Comic Sans MS" panose="030F0902030302020204" pitchFamily="66" charset="0"/>
                </a:rPr>
                <a:t>x</a:t>
              </a:r>
              <a:r>
                <a:rPr lang="en-US" altLang="en-US" sz="1600" baseline="-25000">
                  <a:latin typeface="Comic Sans MS" panose="030F0902030302020204" pitchFamily="66" charset="0"/>
                </a:rPr>
                <a:t>big</a:t>
              </a:r>
            </a:p>
          </p:txBody>
        </p:sp>
        <p:sp>
          <p:nvSpPr>
            <p:cNvPr id="101396" name="Text Box 21">
              <a:extLst>
                <a:ext uri="{FF2B5EF4-FFF2-40B4-BE49-F238E27FC236}">
                  <a16:creationId xmlns:a16="http://schemas.microsoft.com/office/drawing/2014/main" id="{67FD3F82-5674-9405-A57D-D861F69F7D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96" y="2365"/>
              <a:ext cx="57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Comic Sans MS" panose="030F0902030302020204" pitchFamily="66" charset="0"/>
                </a:rPr>
                <a:t>x = 0</a:t>
              </a:r>
              <a:endParaRPr lang="en-US" altLang="en-US" sz="1600" baseline="-25000">
                <a:latin typeface="Comic Sans MS" panose="030F0902030302020204" pitchFamily="66" charset="0"/>
              </a:endParaRPr>
            </a:p>
          </p:txBody>
        </p:sp>
        <p:sp>
          <p:nvSpPr>
            <p:cNvPr id="101397" name="Line 22">
              <a:extLst>
                <a:ext uri="{FF2B5EF4-FFF2-40B4-BE49-F238E27FC236}">
                  <a16:creationId xmlns:a16="http://schemas.microsoft.com/office/drawing/2014/main" id="{FC443654-1FA3-C70E-6411-B2E717C54C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2496"/>
              <a:ext cx="12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398" name="Freeform 23">
              <a:extLst>
                <a:ext uri="{FF2B5EF4-FFF2-40B4-BE49-F238E27FC236}">
                  <a16:creationId xmlns:a16="http://schemas.microsoft.com/office/drawing/2014/main" id="{7C48581D-3FFA-2107-61CE-E8AEB5848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0" y="1920"/>
              <a:ext cx="1392" cy="864"/>
            </a:xfrm>
            <a:custGeom>
              <a:avLst/>
              <a:gdLst>
                <a:gd name="T0" fmla="*/ 0 w 1392"/>
                <a:gd name="T1" fmla="*/ 0 h 864"/>
                <a:gd name="T2" fmla="*/ 240 w 1392"/>
                <a:gd name="T3" fmla="*/ 576 h 864"/>
                <a:gd name="T4" fmla="*/ 1392 w 1392"/>
                <a:gd name="T5" fmla="*/ 864 h 86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392" h="864">
                  <a:moveTo>
                    <a:pt x="0" y="0"/>
                  </a:moveTo>
                  <a:cubicBezTo>
                    <a:pt x="4" y="216"/>
                    <a:pt x="8" y="432"/>
                    <a:pt x="240" y="576"/>
                  </a:cubicBezTo>
                  <a:cubicBezTo>
                    <a:pt x="472" y="720"/>
                    <a:pt x="932" y="792"/>
                    <a:pt x="1392" y="86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Text Box 2">
            <a:extLst>
              <a:ext uri="{FF2B5EF4-FFF2-40B4-BE49-F238E27FC236}">
                <a16:creationId xmlns:a16="http://schemas.microsoft.com/office/drawing/2014/main" id="{7E86DE5E-7856-EC85-E3FD-EC5DC313C4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1447800"/>
            <a:ext cx="7931150" cy="289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>
                <a:latin typeface="Comic Sans MS" panose="030F0902030302020204" pitchFamily="66" charset="0"/>
              </a:rPr>
              <a:t>The Rescue effect</a:t>
            </a:r>
          </a:p>
          <a:p>
            <a:pPr>
              <a:spcBef>
                <a:spcPct val="0"/>
              </a:spcBef>
              <a:buFontTx/>
              <a:buNone/>
            </a:pPr>
            <a:endParaRPr lang="en-GB" altLang="en-US">
              <a:latin typeface="Comic Sans MS" panose="030F0902030302020204" pitchFamily="66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>
                <a:latin typeface="Comic Sans MS" panose="030F0902030302020204" pitchFamily="66" charset="0"/>
              </a:rPr>
              <a:t>Immigration into already occupied patches reduces the local extinction rate.  </a:t>
            </a:r>
          </a:p>
          <a:p>
            <a:pPr>
              <a:spcBef>
                <a:spcPct val="0"/>
              </a:spcBef>
              <a:buFontTx/>
              <a:buNone/>
            </a:pPr>
            <a:endParaRPr lang="en-GB" altLang="en-US" sz="2400">
              <a:latin typeface="Comic Sans MS" panose="030F0902030302020204" pitchFamily="66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>
                <a:latin typeface="Comic Sans MS" panose="030F0902030302020204" pitchFamily="66" charset="0"/>
              </a:rPr>
              <a:t>Thus patches with high connectivities will have lower extinction rates than patches with low connectivity.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Text Box 2">
            <a:extLst>
              <a:ext uri="{FF2B5EF4-FFF2-40B4-BE49-F238E27FC236}">
                <a16:creationId xmlns:a16="http://schemas.microsoft.com/office/drawing/2014/main" id="{7E86DE5E-7856-EC85-E3FD-EC5DC313C4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1447800"/>
            <a:ext cx="7931150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dirty="0">
                <a:latin typeface="Comic Sans MS" panose="030F0902030302020204" pitchFamily="66" charset="0"/>
              </a:rPr>
              <a:t>The effect of correlated extinctions</a:t>
            </a:r>
          </a:p>
          <a:p>
            <a:pPr>
              <a:spcBef>
                <a:spcPct val="0"/>
              </a:spcBef>
              <a:buFontTx/>
              <a:buNone/>
            </a:pPr>
            <a:endParaRPr lang="en-GB" altLang="en-US" dirty="0">
              <a:latin typeface="Comic Sans MS" panose="030F09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>
            <a:extLst>
              <a:ext uri="{FF2B5EF4-FFF2-40B4-BE49-F238E27FC236}">
                <a16:creationId xmlns:a16="http://schemas.microsoft.com/office/drawing/2014/main" id="{2DF06CDB-13A5-12C9-8C76-61C70E6E59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1075" y="1524000"/>
            <a:ext cx="2057400" cy="990600"/>
          </a:xfrm>
          <a:prstGeom prst="rect">
            <a:avLst/>
          </a:prstGeom>
          <a:solidFill>
            <a:srgbClr val="33CC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Unoccupied</a:t>
            </a:r>
          </a:p>
        </p:txBody>
      </p:sp>
      <p:sp>
        <p:nvSpPr>
          <p:cNvPr id="64514" name="Rectangle 3">
            <a:extLst>
              <a:ext uri="{FF2B5EF4-FFF2-40B4-BE49-F238E27FC236}">
                <a16:creationId xmlns:a16="http://schemas.microsoft.com/office/drawing/2014/main" id="{FB89E986-BB2E-91B3-8772-EB8A0A25D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1075" y="3810000"/>
            <a:ext cx="2057400" cy="9906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Occupied</a:t>
            </a:r>
          </a:p>
        </p:txBody>
      </p:sp>
      <p:sp>
        <p:nvSpPr>
          <p:cNvPr id="64515" name="Line 4">
            <a:extLst>
              <a:ext uri="{FF2B5EF4-FFF2-40B4-BE49-F238E27FC236}">
                <a16:creationId xmlns:a16="http://schemas.microsoft.com/office/drawing/2014/main" id="{57C1CFBD-8CD6-024B-D823-BBE44AB2FD59}"/>
              </a:ext>
            </a:extLst>
          </p:cNvPr>
          <p:cNvSpPr>
            <a:spLocks noChangeShapeType="1"/>
          </p:cNvSpPr>
          <p:nvPr/>
        </p:nvSpPr>
        <p:spPr bwMode="auto">
          <a:xfrm>
            <a:off x="4054475" y="2514600"/>
            <a:ext cx="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516" name="Text Box 5">
            <a:extLst>
              <a:ext uri="{FF2B5EF4-FFF2-40B4-BE49-F238E27FC236}">
                <a16:creationId xmlns:a16="http://schemas.microsoft.com/office/drawing/2014/main" id="{44F7C39B-D9D2-4B60-DE5B-4F12CAE768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941638"/>
            <a:ext cx="18875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Colonization</a:t>
            </a:r>
          </a:p>
        </p:txBody>
      </p:sp>
      <p:sp>
        <p:nvSpPr>
          <p:cNvPr id="64517" name="Line 6">
            <a:extLst>
              <a:ext uri="{FF2B5EF4-FFF2-40B4-BE49-F238E27FC236}">
                <a16:creationId xmlns:a16="http://schemas.microsoft.com/office/drawing/2014/main" id="{87B2CE4D-8D00-26D1-8247-B64C6AE7F43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21275" y="2514600"/>
            <a:ext cx="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518" name="Text Box 7">
            <a:extLst>
              <a:ext uri="{FF2B5EF4-FFF2-40B4-BE49-F238E27FC236}">
                <a16:creationId xmlns:a16="http://schemas.microsoft.com/office/drawing/2014/main" id="{AF6CA322-F67E-D898-578D-6A768AEF9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1925" y="2971800"/>
            <a:ext cx="16494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Extinction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Text Box 2">
            <a:extLst>
              <a:ext uri="{FF2B5EF4-FFF2-40B4-BE49-F238E27FC236}">
                <a16:creationId xmlns:a16="http://schemas.microsoft.com/office/drawing/2014/main" id="{88F1E25B-1AA0-650D-7934-AB0AA56F0B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838200"/>
            <a:ext cx="7702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Let p be the proportion of patches that are occupied</a:t>
            </a:r>
          </a:p>
        </p:txBody>
      </p:sp>
      <p:sp>
        <p:nvSpPr>
          <p:cNvPr id="68610" name="Text Box 3">
            <a:extLst>
              <a:ext uri="{FF2B5EF4-FFF2-40B4-BE49-F238E27FC236}">
                <a16:creationId xmlns:a16="http://schemas.microsoft.com/office/drawing/2014/main" id="{903365BF-F5A7-6B47-9918-F2A70F3AF0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4913" y="2789238"/>
            <a:ext cx="5270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dp</a:t>
            </a:r>
          </a:p>
        </p:txBody>
      </p:sp>
      <p:sp>
        <p:nvSpPr>
          <p:cNvPr id="68611" name="Text Box 4">
            <a:extLst>
              <a:ext uri="{FF2B5EF4-FFF2-40B4-BE49-F238E27FC236}">
                <a16:creationId xmlns:a16="http://schemas.microsoft.com/office/drawing/2014/main" id="{7245271D-A438-DA0B-22A8-774365CD32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6975" y="3124200"/>
            <a:ext cx="5064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dt</a:t>
            </a:r>
          </a:p>
        </p:txBody>
      </p:sp>
      <p:sp>
        <p:nvSpPr>
          <p:cNvPr id="68612" name="Line 5">
            <a:extLst>
              <a:ext uri="{FF2B5EF4-FFF2-40B4-BE49-F238E27FC236}">
                <a16:creationId xmlns:a16="http://schemas.microsoft.com/office/drawing/2014/main" id="{22F0C53E-4507-EBFB-F8AC-69C81867BADA}"/>
              </a:ext>
            </a:extLst>
          </p:cNvPr>
          <p:cNvSpPr>
            <a:spLocks noChangeShapeType="1"/>
          </p:cNvSpPr>
          <p:nvPr/>
        </p:nvSpPr>
        <p:spPr bwMode="auto">
          <a:xfrm>
            <a:off x="3760788" y="3200400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8613" name="Text Box 6">
            <a:extLst>
              <a:ext uri="{FF2B5EF4-FFF2-40B4-BE49-F238E27FC236}">
                <a16:creationId xmlns:a16="http://schemas.microsoft.com/office/drawing/2014/main" id="{51C5BB19-6BE7-B1BC-6376-C8F7B3A1C3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7988" y="2971800"/>
            <a:ext cx="22113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 =  </a:t>
            </a:r>
            <a:r>
              <a:rPr lang="en-US" altLang="en-US" sz="2400">
                <a:solidFill>
                  <a:srgbClr val="008000"/>
                </a:solidFill>
                <a:latin typeface="Comic Sans MS" panose="030F0902030302020204" pitchFamily="66" charset="0"/>
              </a:rPr>
              <a:t>m</a:t>
            </a:r>
            <a:r>
              <a:rPr lang="en-US" altLang="en-US" sz="2400">
                <a:latin typeface="Comic Sans MS" panose="030F0902030302020204" pitchFamily="66" charset="0"/>
              </a:rPr>
              <a:t> </a:t>
            </a:r>
            <a:r>
              <a:rPr lang="en-US" altLang="en-US" sz="2400">
                <a:solidFill>
                  <a:srgbClr val="0000CC"/>
                </a:solidFill>
                <a:latin typeface="Comic Sans MS" panose="030F0902030302020204" pitchFamily="66" charset="0"/>
              </a:rPr>
              <a:t>p</a:t>
            </a:r>
            <a:r>
              <a:rPr lang="en-US" altLang="en-US" sz="2400">
                <a:latin typeface="Comic Sans MS" panose="030F0902030302020204" pitchFamily="66" charset="0"/>
              </a:rPr>
              <a:t> ( </a:t>
            </a:r>
            <a:r>
              <a:rPr lang="en-US" altLang="en-US" sz="2400">
                <a:solidFill>
                  <a:srgbClr val="FF3300"/>
                </a:solidFill>
                <a:latin typeface="Comic Sans MS" panose="030F0902030302020204" pitchFamily="66" charset="0"/>
              </a:rPr>
              <a:t>1 – p</a:t>
            </a:r>
            <a:r>
              <a:rPr lang="en-US" altLang="en-US" sz="2400">
                <a:latin typeface="Comic Sans MS" panose="030F0902030302020204" pitchFamily="66" charset="0"/>
              </a:rPr>
              <a:t> )</a:t>
            </a:r>
            <a:endParaRPr lang="en-US" altLang="en-US" sz="2400">
              <a:solidFill>
                <a:srgbClr val="0000CC"/>
              </a:solidFill>
              <a:latin typeface="Comic Sans MS" panose="030F0902030302020204" pitchFamily="66" charset="0"/>
            </a:endParaRPr>
          </a:p>
        </p:txBody>
      </p:sp>
      <p:grpSp>
        <p:nvGrpSpPr>
          <p:cNvPr id="64519" name="Group 7">
            <a:extLst>
              <a:ext uri="{FF2B5EF4-FFF2-40B4-BE49-F238E27FC236}">
                <a16:creationId xmlns:a16="http://schemas.microsoft.com/office/drawing/2014/main" id="{C8BFA885-0213-4637-17EA-A2EEC01D8BD7}"/>
              </a:ext>
            </a:extLst>
          </p:cNvPr>
          <p:cNvGrpSpPr>
            <a:grpSpLocks/>
          </p:cNvGrpSpPr>
          <p:nvPr/>
        </p:nvGrpSpPr>
        <p:grpSpPr bwMode="auto">
          <a:xfrm>
            <a:off x="3379788" y="1981200"/>
            <a:ext cx="3086100" cy="3505200"/>
            <a:chOff x="528" y="1344"/>
            <a:chExt cx="1944" cy="2208"/>
          </a:xfrm>
        </p:grpSpPr>
        <p:sp>
          <p:nvSpPr>
            <p:cNvPr id="68623" name="Text Box 8">
              <a:extLst>
                <a:ext uri="{FF2B5EF4-FFF2-40B4-BE49-F238E27FC236}">
                  <a16:creationId xmlns:a16="http://schemas.microsoft.com/office/drawing/2014/main" id="{AB213EB3-7B93-5AA7-D8DE-BE9C68A41F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44" y="1344"/>
              <a:ext cx="666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0000CC"/>
                  </a:solidFill>
                  <a:latin typeface="Comic Sans MS" panose="030F0902030302020204" pitchFamily="66" charset="0"/>
                </a:rPr>
                <a:t>Occupied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0000CC"/>
                  </a:solidFill>
                  <a:latin typeface="Comic Sans MS" panose="030F0902030302020204" pitchFamily="66" charset="0"/>
                </a:rPr>
                <a:t>patches</a:t>
              </a:r>
            </a:p>
          </p:txBody>
        </p:sp>
        <p:sp>
          <p:nvSpPr>
            <p:cNvPr id="68624" name="Text Box 9">
              <a:extLst>
                <a:ext uri="{FF2B5EF4-FFF2-40B4-BE49-F238E27FC236}">
                  <a16:creationId xmlns:a16="http://schemas.microsoft.com/office/drawing/2014/main" id="{B6231942-C82E-4EA3-E730-43138EE61D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2256"/>
              <a:ext cx="792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FF3300"/>
                  </a:solidFill>
                  <a:latin typeface="Comic Sans MS" panose="030F0902030302020204" pitchFamily="66" charset="0"/>
                </a:rPr>
                <a:t>Unoccupied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FF3300"/>
                  </a:solidFill>
                  <a:latin typeface="Comic Sans MS" panose="030F0902030302020204" pitchFamily="66" charset="0"/>
                </a:rPr>
                <a:t>patches</a:t>
              </a:r>
            </a:p>
          </p:txBody>
        </p:sp>
        <p:sp>
          <p:nvSpPr>
            <p:cNvPr id="68625" name="Text Box 10">
              <a:extLst>
                <a:ext uri="{FF2B5EF4-FFF2-40B4-BE49-F238E27FC236}">
                  <a16:creationId xmlns:a16="http://schemas.microsoft.com/office/drawing/2014/main" id="{539A10AB-4438-FD8E-7F63-9239ED6847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" y="2724"/>
              <a:ext cx="1135" cy="8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Comic Sans MS" panose="030F0902030302020204" pitchFamily="66" charset="0"/>
                </a:rPr>
                <a:t>Rate of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Comic Sans MS" panose="030F0902030302020204" pitchFamily="66" charset="0"/>
                </a:rPr>
                <a:t>colonization of 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Comic Sans MS" panose="030F0902030302020204" pitchFamily="66" charset="0"/>
                </a:rPr>
                <a:t>unoccupied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Comic Sans MS" panose="030F0902030302020204" pitchFamily="66" charset="0"/>
                </a:rPr>
                <a:t>patches by 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008000"/>
                  </a:solidFill>
                  <a:latin typeface="Comic Sans MS" panose="030F0902030302020204" pitchFamily="66" charset="0"/>
                </a:rPr>
                <a:t>occupied patches</a:t>
              </a:r>
            </a:p>
          </p:txBody>
        </p:sp>
        <p:sp>
          <p:nvSpPr>
            <p:cNvPr id="68626" name="Line 11">
              <a:extLst>
                <a:ext uri="{FF2B5EF4-FFF2-40B4-BE49-F238E27FC236}">
                  <a16:creationId xmlns:a16="http://schemas.microsoft.com/office/drawing/2014/main" id="{5C0AA049-6C4D-FE8D-4E03-0C5471EAE9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2" y="1728"/>
              <a:ext cx="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27" name="Line 12">
              <a:extLst>
                <a:ext uri="{FF2B5EF4-FFF2-40B4-BE49-F238E27FC236}">
                  <a16:creationId xmlns:a16="http://schemas.microsoft.com/office/drawing/2014/main" id="{D5E55A33-E3CD-A879-15D7-85B93BC86F0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04" y="2256"/>
              <a:ext cx="288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4525" name="Group 13">
            <a:extLst>
              <a:ext uri="{FF2B5EF4-FFF2-40B4-BE49-F238E27FC236}">
                <a16:creationId xmlns:a16="http://schemas.microsoft.com/office/drawing/2014/main" id="{141955BF-7303-C121-2B6C-7B93A89D78EB}"/>
              </a:ext>
            </a:extLst>
          </p:cNvPr>
          <p:cNvGrpSpPr>
            <a:grpSpLocks/>
          </p:cNvGrpSpPr>
          <p:nvPr/>
        </p:nvGrpSpPr>
        <p:grpSpPr bwMode="auto">
          <a:xfrm>
            <a:off x="5132388" y="2590800"/>
            <a:ext cx="3402012" cy="2425700"/>
            <a:chOff x="1632" y="1728"/>
            <a:chExt cx="2143" cy="1528"/>
          </a:xfrm>
        </p:grpSpPr>
        <p:sp>
          <p:nvSpPr>
            <p:cNvPr id="68619" name="Text Box 14">
              <a:extLst>
                <a:ext uri="{FF2B5EF4-FFF2-40B4-BE49-F238E27FC236}">
                  <a16:creationId xmlns:a16="http://schemas.microsoft.com/office/drawing/2014/main" id="{609BE526-0F65-8429-FEDF-22287BE1C7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0" y="2736"/>
              <a:ext cx="1135" cy="5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FF66CC"/>
                  </a:solidFill>
                  <a:latin typeface="Comic Sans MS" panose="030F0902030302020204" pitchFamily="66" charset="0"/>
                </a:rPr>
                <a:t>Rate of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FF66CC"/>
                  </a:solidFill>
                  <a:latin typeface="Comic Sans MS" panose="030F0902030302020204" pitchFamily="66" charset="0"/>
                </a:rPr>
                <a:t>extinction 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solidFill>
                    <a:srgbClr val="FF66CC"/>
                  </a:solidFill>
                  <a:latin typeface="Comic Sans MS" panose="030F0902030302020204" pitchFamily="66" charset="0"/>
                </a:rPr>
                <a:t>occupied patches</a:t>
              </a:r>
            </a:p>
          </p:txBody>
        </p:sp>
        <p:sp>
          <p:nvSpPr>
            <p:cNvPr id="68620" name="Line 15">
              <a:extLst>
                <a:ext uri="{FF2B5EF4-FFF2-40B4-BE49-F238E27FC236}">
                  <a16:creationId xmlns:a16="http://schemas.microsoft.com/office/drawing/2014/main" id="{0B328224-776D-0E4C-4AE8-487C428C95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32" y="1728"/>
              <a:ext cx="1104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21" name="Line 16">
              <a:extLst>
                <a:ext uri="{FF2B5EF4-FFF2-40B4-BE49-F238E27FC236}">
                  <a16:creationId xmlns:a16="http://schemas.microsoft.com/office/drawing/2014/main" id="{034F7469-2F5F-728A-A266-0ACC14F05E8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688" y="2256"/>
              <a:ext cx="240" cy="5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622" name="Rectangle 17">
              <a:extLst>
                <a:ext uri="{FF2B5EF4-FFF2-40B4-BE49-F238E27FC236}">
                  <a16:creationId xmlns:a16="http://schemas.microsoft.com/office/drawing/2014/main" id="{CB7CE875-26E4-F1FB-FC0E-763F86B35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0" y="1978"/>
              <a:ext cx="5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– </a:t>
              </a:r>
              <a:r>
                <a:rPr lang="en-US" altLang="en-US" sz="2400">
                  <a:solidFill>
                    <a:srgbClr val="FF66CC"/>
                  </a:solidFill>
                  <a:latin typeface="Comic Sans MS" panose="030F0902030302020204" pitchFamily="66" charset="0"/>
                </a:rPr>
                <a:t>e</a:t>
              </a:r>
              <a:r>
                <a:rPr lang="en-US" altLang="en-US" sz="2400">
                  <a:latin typeface="Comic Sans MS" panose="030F0902030302020204" pitchFamily="66" charset="0"/>
                </a:rPr>
                <a:t> </a:t>
              </a:r>
              <a:r>
                <a:rPr lang="en-US" altLang="en-US" sz="2400">
                  <a:solidFill>
                    <a:srgbClr val="0000CC"/>
                  </a:solidFill>
                  <a:latin typeface="Comic Sans MS" panose="030F0902030302020204" pitchFamily="66" charset="0"/>
                </a:rPr>
                <a:t>p</a:t>
              </a:r>
            </a:p>
          </p:txBody>
        </p:sp>
      </p:grpSp>
      <p:sp>
        <p:nvSpPr>
          <p:cNvPr id="68616" name="Text Box 18">
            <a:extLst>
              <a:ext uri="{FF2B5EF4-FFF2-40B4-BE49-F238E27FC236}">
                <a16:creationId xmlns:a16="http://schemas.microsoft.com/office/drawing/2014/main" id="{0ECCE23E-7038-3078-7239-9F8F0B822B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0925" y="0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Comic Sans MS" panose="030F0902030302020204" pitchFamily="66" charset="0"/>
            </a:endParaRPr>
          </a:p>
        </p:txBody>
      </p:sp>
      <p:pic>
        <p:nvPicPr>
          <p:cNvPr id="68617" name="Picture 19" descr="C:\Documents and Settings\dh103b\Desktop\Temporarily required files\lvns.jpg">
            <a:extLst>
              <a:ext uri="{FF2B5EF4-FFF2-40B4-BE49-F238E27FC236}">
                <a16:creationId xmlns:a16="http://schemas.microsoft.com/office/drawing/2014/main" id="{A340CDDD-5B50-4C3A-BF91-0FD410ACB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400"/>
            <a:ext cx="2008188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8" name="Text Box 20">
            <a:extLst>
              <a:ext uri="{FF2B5EF4-FFF2-40B4-BE49-F238E27FC236}">
                <a16:creationId xmlns:a16="http://schemas.microsoft.com/office/drawing/2014/main" id="{0714B241-AEF1-A563-791F-72398C4FA8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52400"/>
            <a:ext cx="48466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The Levins metapopulation model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10" name="Group 2">
            <a:extLst>
              <a:ext uri="{FF2B5EF4-FFF2-40B4-BE49-F238E27FC236}">
                <a16:creationId xmlns:a16="http://schemas.microsoft.com/office/drawing/2014/main" id="{4A6D0474-D495-7962-0543-75F1FA4641D6}"/>
              </a:ext>
            </a:extLst>
          </p:cNvPr>
          <p:cNvGrpSpPr>
            <a:grpSpLocks/>
          </p:cNvGrpSpPr>
          <p:nvPr/>
        </p:nvGrpSpPr>
        <p:grpSpPr bwMode="auto">
          <a:xfrm>
            <a:off x="3278188" y="685800"/>
            <a:ext cx="2843212" cy="868363"/>
            <a:chOff x="2065" y="432"/>
            <a:chExt cx="1791" cy="547"/>
          </a:xfrm>
        </p:grpSpPr>
        <p:sp>
          <p:nvSpPr>
            <p:cNvPr id="70704" name="Text Box 3">
              <a:extLst>
                <a:ext uri="{FF2B5EF4-FFF2-40B4-BE49-F238E27FC236}">
                  <a16:creationId xmlns:a16="http://schemas.microsoft.com/office/drawing/2014/main" id="{9C111F8B-7C37-C883-23B8-5C978E89F5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71" y="432"/>
              <a:ext cx="33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dp</a:t>
              </a:r>
            </a:p>
          </p:txBody>
        </p:sp>
        <p:sp>
          <p:nvSpPr>
            <p:cNvPr id="70705" name="Text Box 4">
              <a:extLst>
                <a:ext uri="{FF2B5EF4-FFF2-40B4-BE49-F238E27FC236}">
                  <a16:creationId xmlns:a16="http://schemas.microsoft.com/office/drawing/2014/main" id="{499F67C2-9AB3-F681-7345-5295907344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5" y="691"/>
              <a:ext cx="31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dt</a:t>
              </a:r>
            </a:p>
          </p:txBody>
        </p:sp>
        <p:sp>
          <p:nvSpPr>
            <p:cNvPr id="70706" name="Text Box 5">
              <a:extLst>
                <a:ext uri="{FF2B5EF4-FFF2-40B4-BE49-F238E27FC236}">
                  <a16:creationId xmlns:a16="http://schemas.microsoft.com/office/drawing/2014/main" id="{3082DD2F-AB2C-17E1-17D1-DFD17A4902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65" y="547"/>
              <a:ext cx="139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= m(1-p) p - ep</a:t>
              </a:r>
            </a:p>
          </p:txBody>
        </p:sp>
        <p:sp>
          <p:nvSpPr>
            <p:cNvPr id="70707" name="Line 6">
              <a:extLst>
                <a:ext uri="{FF2B5EF4-FFF2-40B4-BE49-F238E27FC236}">
                  <a16:creationId xmlns:a16="http://schemas.microsoft.com/office/drawing/2014/main" id="{A1D320C9-271D-9C13-369B-F58DC5D0CD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7" y="715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8615" name="Group 7">
            <a:extLst>
              <a:ext uri="{FF2B5EF4-FFF2-40B4-BE49-F238E27FC236}">
                <a16:creationId xmlns:a16="http://schemas.microsoft.com/office/drawing/2014/main" id="{644F4967-E2B0-8A1D-5CD9-027C3D8F5643}"/>
              </a:ext>
            </a:extLst>
          </p:cNvPr>
          <p:cNvGrpSpPr>
            <a:grpSpLocks/>
          </p:cNvGrpSpPr>
          <p:nvPr/>
        </p:nvGrpSpPr>
        <p:grpSpPr bwMode="auto">
          <a:xfrm>
            <a:off x="3278188" y="1676400"/>
            <a:ext cx="1285875" cy="914400"/>
            <a:chOff x="2065" y="1056"/>
            <a:chExt cx="810" cy="576"/>
          </a:xfrm>
        </p:grpSpPr>
        <p:grpSp>
          <p:nvGrpSpPr>
            <p:cNvPr id="70696" name="Group 8">
              <a:extLst>
                <a:ext uri="{FF2B5EF4-FFF2-40B4-BE49-F238E27FC236}">
                  <a16:creationId xmlns:a16="http://schemas.microsoft.com/office/drawing/2014/main" id="{28FBE0D4-8889-78D7-8117-D1B5C9F673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65" y="1085"/>
              <a:ext cx="810" cy="547"/>
              <a:chOff x="2065" y="1085"/>
              <a:chExt cx="810" cy="547"/>
            </a:xfrm>
          </p:grpSpPr>
          <p:sp>
            <p:nvSpPr>
              <p:cNvPr id="70700" name="Text Box 9">
                <a:extLst>
                  <a:ext uri="{FF2B5EF4-FFF2-40B4-BE49-F238E27FC236}">
                    <a16:creationId xmlns:a16="http://schemas.microsoft.com/office/drawing/2014/main" id="{89A35374-DFBC-18D6-EC6D-B39E3D7358E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71" y="1085"/>
                <a:ext cx="332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2400">
                    <a:latin typeface="Comic Sans MS" panose="030F0902030302020204" pitchFamily="66" charset="0"/>
                  </a:rPr>
                  <a:t>dp</a:t>
                </a:r>
              </a:p>
            </p:txBody>
          </p:sp>
          <p:sp>
            <p:nvSpPr>
              <p:cNvPr id="70701" name="Text Box 10">
                <a:extLst>
                  <a:ext uri="{FF2B5EF4-FFF2-40B4-BE49-F238E27FC236}">
                    <a16:creationId xmlns:a16="http://schemas.microsoft.com/office/drawing/2014/main" id="{F0DADF4D-90EB-145C-C61F-34EEA5FD371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65" y="1344"/>
                <a:ext cx="319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2400">
                    <a:latin typeface="Comic Sans MS" panose="030F0902030302020204" pitchFamily="66" charset="0"/>
                  </a:rPr>
                  <a:t>dt</a:t>
                </a:r>
              </a:p>
            </p:txBody>
          </p:sp>
          <p:sp>
            <p:nvSpPr>
              <p:cNvPr id="70702" name="Line 11">
                <a:extLst>
                  <a:ext uri="{FF2B5EF4-FFF2-40B4-BE49-F238E27FC236}">
                    <a16:creationId xmlns:a16="http://schemas.microsoft.com/office/drawing/2014/main" id="{B470C1F1-5884-E816-48A8-3B587F85AD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37" y="1368"/>
                <a:ext cx="19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0703" name="Text Box 12">
                <a:extLst>
                  <a:ext uri="{FF2B5EF4-FFF2-40B4-BE49-F238E27FC236}">
                    <a16:creationId xmlns:a16="http://schemas.microsoft.com/office/drawing/2014/main" id="{DE0895BC-ABD5-8419-CCF6-6556F53071F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87" y="1229"/>
                <a:ext cx="38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2400">
                    <a:latin typeface="Comic Sans MS" panose="030F0902030302020204" pitchFamily="66" charset="0"/>
                  </a:rPr>
                  <a:t>= 0</a:t>
                </a:r>
              </a:p>
            </p:txBody>
          </p:sp>
        </p:grpSp>
        <p:grpSp>
          <p:nvGrpSpPr>
            <p:cNvPr id="70697" name="Group 13">
              <a:extLst>
                <a:ext uri="{FF2B5EF4-FFF2-40B4-BE49-F238E27FC236}">
                  <a16:creationId xmlns:a16="http://schemas.microsoft.com/office/drawing/2014/main" id="{30BF26EC-BF3A-12E9-6DE8-0894CEEA16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41" y="1056"/>
              <a:ext cx="88" cy="48"/>
              <a:chOff x="480" y="3792"/>
              <a:chExt cx="88" cy="48"/>
            </a:xfrm>
          </p:grpSpPr>
          <p:sp>
            <p:nvSpPr>
              <p:cNvPr id="70698" name="Line 14">
                <a:extLst>
                  <a:ext uri="{FF2B5EF4-FFF2-40B4-BE49-F238E27FC236}">
                    <a16:creationId xmlns:a16="http://schemas.microsoft.com/office/drawing/2014/main" id="{C517BDEC-585D-BBC2-3D20-237F29DBEF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0699" name="Line 15">
                <a:extLst>
                  <a:ext uri="{FF2B5EF4-FFF2-40B4-BE49-F238E27FC236}">
                    <a16:creationId xmlns:a16="http://schemas.microsoft.com/office/drawing/2014/main" id="{7F797911-5A3F-7D4D-7150-0F896BC38F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52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68624" name="Group 16">
            <a:extLst>
              <a:ext uri="{FF2B5EF4-FFF2-40B4-BE49-F238E27FC236}">
                <a16:creationId xmlns:a16="http://schemas.microsoft.com/office/drawing/2014/main" id="{93EA3059-40D2-FF56-C124-E454EBCF91DE}"/>
              </a:ext>
            </a:extLst>
          </p:cNvPr>
          <p:cNvGrpSpPr>
            <a:grpSpLocks/>
          </p:cNvGrpSpPr>
          <p:nvPr/>
        </p:nvGrpSpPr>
        <p:grpSpPr bwMode="auto">
          <a:xfrm>
            <a:off x="3333750" y="2755900"/>
            <a:ext cx="2484438" cy="520700"/>
            <a:chOff x="2100" y="1736"/>
            <a:chExt cx="1565" cy="328"/>
          </a:xfrm>
        </p:grpSpPr>
        <p:sp>
          <p:nvSpPr>
            <p:cNvPr id="70686" name="Text Box 17">
              <a:extLst>
                <a:ext uri="{FF2B5EF4-FFF2-40B4-BE49-F238E27FC236}">
                  <a16:creationId xmlns:a16="http://schemas.microsoft.com/office/drawing/2014/main" id="{85E76EBA-50B0-DA19-FFFB-307A3007B5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0" y="1776"/>
              <a:ext cx="156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0 = m(1-p) p - ep</a:t>
              </a:r>
            </a:p>
          </p:txBody>
        </p:sp>
        <p:grpSp>
          <p:nvGrpSpPr>
            <p:cNvPr id="70687" name="Group 18">
              <a:extLst>
                <a:ext uri="{FF2B5EF4-FFF2-40B4-BE49-F238E27FC236}">
                  <a16:creationId xmlns:a16="http://schemas.microsoft.com/office/drawing/2014/main" id="{B9546465-62A0-5181-3911-A3431EEA03C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3" y="1744"/>
              <a:ext cx="88" cy="48"/>
              <a:chOff x="480" y="3792"/>
              <a:chExt cx="88" cy="48"/>
            </a:xfrm>
          </p:grpSpPr>
          <p:sp>
            <p:nvSpPr>
              <p:cNvPr id="70694" name="Line 19">
                <a:extLst>
                  <a:ext uri="{FF2B5EF4-FFF2-40B4-BE49-F238E27FC236}">
                    <a16:creationId xmlns:a16="http://schemas.microsoft.com/office/drawing/2014/main" id="{24C02D67-C302-6BFF-B361-04560C9272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0695" name="Line 20">
                <a:extLst>
                  <a:ext uri="{FF2B5EF4-FFF2-40B4-BE49-F238E27FC236}">
                    <a16:creationId xmlns:a16="http://schemas.microsoft.com/office/drawing/2014/main" id="{C2945479-1875-EAAA-9496-300E6C2A19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52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0688" name="Group 21">
              <a:extLst>
                <a:ext uri="{FF2B5EF4-FFF2-40B4-BE49-F238E27FC236}">
                  <a16:creationId xmlns:a16="http://schemas.microsoft.com/office/drawing/2014/main" id="{4649DE37-1556-EFA3-5C73-0A77A3A7D9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57" y="1736"/>
              <a:ext cx="88" cy="48"/>
              <a:chOff x="480" y="3792"/>
              <a:chExt cx="88" cy="48"/>
            </a:xfrm>
          </p:grpSpPr>
          <p:sp>
            <p:nvSpPr>
              <p:cNvPr id="70692" name="Line 22">
                <a:extLst>
                  <a:ext uri="{FF2B5EF4-FFF2-40B4-BE49-F238E27FC236}">
                    <a16:creationId xmlns:a16="http://schemas.microsoft.com/office/drawing/2014/main" id="{A88C3F12-2BED-3239-670F-98ACD2098E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0693" name="Line 23">
                <a:extLst>
                  <a:ext uri="{FF2B5EF4-FFF2-40B4-BE49-F238E27FC236}">
                    <a16:creationId xmlns:a16="http://schemas.microsoft.com/office/drawing/2014/main" id="{BF14EC7B-A55E-1789-E930-38207C44AE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52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0689" name="Group 24">
              <a:extLst>
                <a:ext uri="{FF2B5EF4-FFF2-40B4-BE49-F238E27FC236}">
                  <a16:creationId xmlns:a16="http://schemas.microsoft.com/office/drawing/2014/main" id="{E4E8AA46-1D71-CFF5-F500-60597EF33A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41" y="1744"/>
              <a:ext cx="88" cy="48"/>
              <a:chOff x="480" y="3792"/>
              <a:chExt cx="88" cy="48"/>
            </a:xfrm>
          </p:grpSpPr>
          <p:sp>
            <p:nvSpPr>
              <p:cNvPr id="70690" name="Line 25">
                <a:extLst>
                  <a:ext uri="{FF2B5EF4-FFF2-40B4-BE49-F238E27FC236}">
                    <a16:creationId xmlns:a16="http://schemas.microsoft.com/office/drawing/2014/main" id="{28502B54-8E4F-8A03-39DA-19F1E28B5F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0691" name="Line 26">
                <a:extLst>
                  <a:ext uri="{FF2B5EF4-FFF2-40B4-BE49-F238E27FC236}">
                    <a16:creationId xmlns:a16="http://schemas.microsoft.com/office/drawing/2014/main" id="{5C558093-1BAD-CC4B-9C0C-947E207F61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52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68635" name="Group 27">
            <a:extLst>
              <a:ext uri="{FF2B5EF4-FFF2-40B4-BE49-F238E27FC236}">
                <a16:creationId xmlns:a16="http://schemas.microsoft.com/office/drawing/2014/main" id="{AEC260CE-9726-D18F-4155-2625226EA675}"/>
              </a:ext>
            </a:extLst>
          </p:cNvPr>
          <p:cNvGrpSpPr>
            <a:grpSpLocks/>
          </p:cNvGrpSpPr>
          <p:nvPr/>
        </p:nvGrpSpPr>
        <p:grpSpPr bwMode="auto">
          <a:xfrm>
            <a:off x="3506788" y="4165600"/>
            <a:ext cx="1663700" cy="482600"/>
            <a:chOff x="2209" y="2624"/>
            <a:chExt cx="1048" cy="304"/>
          </a:xfrm>
        </p:grpSpPr>
        <p:sp>
          <p:nvSpPr>
            <p:cNvPr id="70682" name="Text Box 28">
              <a:extLst>
                <a:ext uri="{FF2B5EF4-FFF2-40B4-BE49-F238E27FC236}">
                  <a16:creationId xmlns:a16="http://schemas.microsoft.com/office/drawing/2014/main" id="{76370E68-F4C6-F293-44CE-F523B7849D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09" y="2640"/>
              <a:ext cx="104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m(1-p)  = e</a:t>
              </a:r>
            </a:p>
          </p:txBody>
        </p:sp>
        <p:grpSp>
          <p:nvGrpSpPr>
            <p:cNvPr id="70683" name="Group 29">
              <a:extLst>
                <a:ext uri="{FF2B5EF4-FFF2-40B4-BE49-F238E27FC236}">
                  <a16:creationId xmlns:a16="http://schemas.microsoft.com/office/drawing/2014/main" id="{5A2B0FB3-E1C4-9A33-F985-230C4881BE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21" y="2624"/>
              <a:ext cx="88" cy="48"/>
              <a:chOff x="480" y="3792"/>
              <a:chExt cx="88" cy="48"/>
            </a:xfrm>
          </p:grpSpPr>
          <p:sp>
            <p:nvSpPr>
              <p:cNvPr id="70684" name="Line 30">
                <a:extLst>
                  <a:ext uri="{FF2B5EF4-FFF2-40B4-BE49-F238E27FC236}">
                    <a16:creationId xmlns:a16="http://schemas.microsoft.com/office/drawing/2014/main" id="{314A9B4E-5828-AC7E-D2CF-C844DCFC4B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0685" name="Line 31">
                <a:extLst>
                  <a:ext uri="{FF2B5EF4-FFF2-40B4-BE49-F238E27FC236}">
                    <a16:creationId xmlns:a16="http://schemas.microsoft.com/office/drawing/2014/main" id="{C7ED2C4A-76E1-DF50-5ADE-B0D3E51104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52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68640" name="Group 32">
            <a:extLst>
              <a:ext uri="{FF2B5EF4-FFF2-40B4-BE49-F238E27FC236}">
                <a16:creationId xmlns:a16="http://schemas.microsoft.com/office/drawing/2014/main" id="{84700FE7-140A-3DBD-4497-F3DFD39869B3}"/>
              </a:ext>
            </a:extLst>
          </p:cNvPr>
          <p:cNvGrpSpPr>
            <a:grpSpLocks/>
          </p:cNvGrpSpPr>
          <p:nvPr/>
        </p:nvGrpSpPr>
        <p:grpSpPr bwMode="auto">
          <a:xfrm>
            <a:off x="3511550" y="5461000"/>
            <a:ext cx="1958975" cy="482600"/>
            <a:chOff x="2212" y="3440"/>
            <a:chExt cx="1234" cy="304"/>
          </a:xfrm>
        </p:grpSpPr>
        <p:sp>
          <p:nvSpPr>
            <p:cNvPr id="70678" name="Text Box 33">
              <a:extLst>
                <a:ext uri="{FF2B5EF4-FFF2-40B4-BE49-F238E27FC236}">
                  <a16:creationId xmlns:a16="http://schemas.microsoft.com/office/drawing/2014/main" id="{375E3E01-2A90-51CE-0F69-036C88D9A4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12" y="3456"/>
              <a:ext cx="123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p  = 1 - e / m</a:t>
              </a:r>
            </a:p>
          </p:txBody>
        </p:sp>
        <p:grpSp>
          <p:nvGrpSpPr>
            <p:cNvPr id="70679" name="Group 34">
              <a:extLst>
                <a:ext uri="{FF2B5EF4-FFF2-40B4-BE49-F238E27FC236}">
                  <a16:creationId xmlns:a16="http://schemas.microsoft.com/office/drawing/2014/main" id="{6DB2F9BB-228A-A4AD-BEFA-936A80BACB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69" y="3440"/>
              <a:ext cx="88" cy="48"/>
              <a:chOff x="480" y="3792"/>
              <a:chExt cx="88" cy="48"/>
            </a:xfrm>
          </p:grpSpPr>
          <p:sp>
            <p:nvSpPr>
              <p:cNvPr id="70680" name="Line 35">
                <a:extLst>
                  <a:ext uri="{FF2B5EF4-FFF2-40B4-BE49-F238E27FC236}">
                    <a16:creationId xmlns:a16="http://schemas.microsoft.com/office/drawing/2014/main" id="{B5CAD882-56B4-9C1B-EF0A-26C5AC959D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0681" name="Line 36">
                <a:extLst>
                  <a:ext uri="{FF2B5EF4-FFF2-40B4-BE49-F238E27FC236}">
                    <a16:creationId xmlns:a16="http://schemas.microsoft.com/office/drawing/2014/main" id="{68132A96-8DBD-7AB1-724C-98706C36DB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52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68645" name="Group 37">
            <a:extLst>
              <a:ext uri="{FF2B5EF4-FFF2-40B4-BE49-F238E27FC236}">
                <a16:creationId xmlns:a16="http://schemas.microsoft.com/office/drawing/2014/main" id="{B2A31672-4330-9077-798A-6F0DDD37AC41}"/>
              </a:ext>
            </a:extLst>
          </p:cNvPr>
          <p:cNvGrpSpPr>
            <a:grpSpLocks/>
          </p:cNvGrpSpPr>
          <p:nvPr/>
        </p:nvGrpSpPr>
        <p:grpSpPr bwMode="auto">
          <a:xfrm>
            <a:off x="3333750" y="3467100"/>
            <a:ext cx="1990725" cy="495300"/>
            <a:chOff x="2100" y="2184"/>
            <a:chExt cx="1254" cy="312"/>
          </a:xfrm>
        </p:grpSpPr>
        <p:sp>
          <p:nvSpPr>
            <p:cNvPr id="70668" name="Text Box 38">
              <a:extLst>
                <a:ext uri="{FF2B5EF4-FFF2-40B4-BE49-F238E27FC236}">
                  <a16:creationId xmlns:a16="http://schemas.microsoft.com/office/drawing/2014/main" id="{3A22C7B8-FFF5-8BF3-42F7-C69CF8921F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00" y="2208"/>
              <a:ext cx="125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m(1-p) p = ep</a:t>
              </a:r>
            </a:p>
          </p:txBody>
        </p:sp>
        <p:grpSp>
          <p:nvGrpSpPr>
            <p:cNvPr id="70669" name="Group 39">
              <a:extLst>
                <a:ext uri="{FF2B5EF4-FFF2-40B4-BE49-F238E27FC236}">
                  <a16:creationId xmlns:a16="http://schemas.microsoft.com/office/drawing/2014/main" id="{956AA263-194A-45BB-40DE-F400F83E4C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37" y="2184"/>
              <a:ext cx="88" cy="48"/>
              <a:chOff x="480" y="3792"/>
              <a:chExt cx="88" cy="48"/>
            </a:xfrm>
          </p:grpSpPr>
          <p:sp>
            <p:nvSpPr>
              <p:cNvPr id="70676" name="Line 40">
                <a:extLst>
                  <a:ext uri="{FF2B5EF4-FFF2-40B4-BE49-F238E27FC236}">
                    <a16:creationId xmlns:a16="http://schemas.microsoft.com/office/drawing/2014/main" id="{5CFFCEF7-99C5-ADB7-0FCC-B104E95906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0677" name="Line 41">
                <a:extLst>
                  <a:ext uri="{FF2B5EF4-FFF2-40B4-BE49-F238E27FC236}">
                    <a16:creationId xmlns:a16="http://schemas.microsoft.com/office/drawing/2014/main" id="{2569262C-F740-3785-0643-A45A15EF01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52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0670" name="Group 42">
              <a:extLst>
                <a:ext uri="{FF2B5EF4-FFF2-40B4-BE49-F238E27FC236}">
                  <a16:creationId xmlns:a16="http://schemas.microsoft.com/office/drawing/2014/main" id="{0B6FAA25-4B88-6195-23FA-0D8E094DA5B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97" y="2184"/>
              <a:ext cx="88" cy="48"/>
              <a:chOff x="480" y="3792"/>
              <a:chExt cx="88" cy="48"/>
            </a:xfrm>
          </p:grpSpPr>
          <p:sp>
            <p:nvSpPr>
              <p:cNvPr id="70674" name="Line 43">
                <a:extLst>
                  <a:ext uri="{FF2B5EF4-FFF2-40B4-BE49-F238E27FC236}">
                    <a16:creationId xmlns:a16="http://schemas.microsoft.com/office/drawing/2014/main" id="{00F3368B-6D1E-7E39-C829-BC5AD7857B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0675" name="Line 44">
                <a:extLst>
                  <a:ext uri="{FF2B5EF4-FFF2-40B4-BE49-F238E27FC236}">
                    <a16:creationId xmlns:a16="http://schemas.microsoft.com/office/drawing/2014/main" id="{806E42C9-0E32-4574-50D8-0D23A942FB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52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0671" name="Group 45">
              <a:extLst>
                <a:ext uri="{FF2B5EF4-FFF2-40B4-BE49-F238E27FC236}">
                  <a16:creationId xmlns:a16="http://schemas.microsoft.com/office/drawing/2014/main" id="{F7034834-A261-5312-E4C1-EAE076D4874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21" y="2184"/>
              <a:ext cx="88" cy="48"/>
              <a:chOff x="480" y="3792"/>
              <a:chExt cx="88" cy="48"/>
            </a:xfrm>
          </p:grpSpPr>
          <p:sp>
            <p:nvSpPr>
              <p:cNvPr id="70672" name="Line 46">
                <a:extLst>
                  <a:ext uri="{FF2B5EF4-FFF2-40B4-BE49-F238E27FC236}">
                    <a16:creationId xmlns:a16="http://schemas.microsoft.com/office/drawing/2014/main" id="{4912F476-F558-8DC5-126E-5F405EB2E3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0673" name="Line 47">
                <a:extLst>
                  <a:ext uri="{FF2B5EF4-FFF2-40B4-BE49-F238E27FC236}">
                    <a16:creationId xmlns:a16="http://schemas.microsoft.com/office/drawing/2014/main" id="{C8B009B1-77DF-BE9A-BB79-21E186A89B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52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68656" name="Group 48">
            <a:extLst>
              <a:ext uri="{FF2B5EF4-FFF2-40B4-BE49-F238E27FC236}">
                <a16:creationId xmlns:a16="http://schemas.microsoft.com/office/drawing/2014/main" id="{EFB468C8-8AA9-A044-6E8E-27063AF9E55C}"/>
              </a:ext>
            </a:extLst>
          </p:cNvPr>
          <p:cNvGrpSpPr>
            <a:grpSpLocks/>
          </p:cNvGrpSpPr>
          <p:nvPr/>
        </p:nvGrpSpPr>
        <p:grpSpPr bwMode="auto">
          <a:xfrm>
            <a:off x="3513138" y="4775200"/>
            <a:ext cx="2000250" cy="482600"/>
            <a:chOff x="2213" y="3008"/>
            <a:chExt cx="1260" cy="304"/>
          </a:xfrm>
        </p:grpSpPr>
        <p:sp>
          <p:nvSpPr>
            <p:cNvPr id="70664" name="Text Box 49">
              <a:extLst>
                <a:ext uri="{FF2B5EF4-FFF2-40B4-BE49-F238E27FC236}">
                  <a16:creationId xmlns:a16="http://schemas.microsoft.com/office/drawing/2014/main" id="{49F02F27-43E2-7762-020D-49466B1F84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13" y="3024"/>
              <a:ext cx="126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mic Sans MS" panose="030F0902030302020204" pitchFamily="66" charset="0"/>
                </a:rPr>
                <a:t>(1-p)  = e / m</a:t>
              </a:r>
            </a:p>
          </p:txBody>
        </p:sp>
        <p:grpSp>
          <p:nvGrpSpPr>
            <p:cNvPr id="70665" name="Group 50">
              <a:extLst>
                <a:ext uri="{FF2B5EF4-FFF2-40B4-BE49-F238E27FC236}">
                  <a16:creationId xmlns:a16="http://schemas.microsoft.com/office/drawing/2014/main" id="{BF75647D-C19D-B7BE-546B-83548FC8A78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01" y="3008"/>
              <a:ext cx="88" cy="48"/>
              <a:chOff x="480" y="3792"/>
              <a:chExt cx="88" cy="48"/>
            </a:xfrm>
          </p:grpSpPr>
          <p:sp>
            <p:nvSpPr>
              <p:cNvPr id="70666" name="Line 51">
                <a:extLst>
                  <a:ext uri="{FF2B5EF4-FFF2-40B4-BE49-F238E27FC236}">
                    <a16:creationId xmlns:a16="http://schemas.microsoft.com/office/drawing/2014/main" id="{EBE99AA5-DDF1-F8E0-194D-ED9B3FC188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8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0667" name="Line 52">
                <a:extLst>
                  <a:ext uri="{FF2B5EF4-FFF2-40B4-BE49-F238E27FC236}">
                    <a16:creationId xmlns:a16="http://schemas.microsoft.com/office/drawing/2014/main" id="{4643BAAF-EE43-C3B0-A557-30C636658F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520" y="3792"/>
                <a:ext cx="48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ext Box 2">
            <a:extLst>
              <a:ext uri="{FF2B5EF4-FFF2-40B4-BE49-F238E27FC236}">
                <a16:creationId xmlns:a16="http://schemas.microsoft.com/office/drawing/2014/main" id="{DFDA5D2D-C940-F89A-5DAD-87125B0AEE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381000"/>
            <a:ext cx="8610600" cy="59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Assumes: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>
              <a:latin typeface="Comic Sans MS" panose="030F0902030302020204" pitchFamily="66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1) No within patch dynamics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2) Colonization and extinction within a patch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     are independent of each other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3) Colonization and extinction occur at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    constant rates and are independent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    through time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4) All patches are the same area and quality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5) All patches are equally accessible from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    all other patches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latin typeface="Comic Sans MS" panose="030F0902030302020204" pitchFamily="66" charset="0"/>
              </a:rPr>
              <a:t>6) That there are many patches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53" name="Picture 2" descr="C:\Documents and Settings\dh103b\Desktop\Temporarily required files\Pages from IslandBiogeography03.tif">
            <a:extLst>
              <a:ext uri="{FF2B5EF4-FFF2-40B4-BE49-F238E27FC236}">
                <a16:creationId xmlns:a16="http://schemas.microsoft.com/office/drawing/2014/main" id="{9403C6D4-5886-AC03-3028-988B89860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2" t="51283" r="16211" b="20395"/>
          <a:stretch>
            <a:fillRect/>
          </a:stretch>
        </p:blipFill>
        <p:spPr bwMode="auto">
          <a:xfrm>
            <a:off x="228600" y="1447800"/>
            <a:ext cx="432435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4" name="Picture 3" descr="C:\Documents and Settings\dh103b\Desktop\Temporarily required files\Pages from IslandBiogeography03.tif">
            <a:extLst>
              <a:ext uri="{FF2B5EF4-FFF2-40B4-BE49-F238E27FC236}">
                <a16:creationId xmlns:a16="http://schemas.microsoft.com/office/drawing/2014/main" id="{4BA04E11-E560-6A09-F88F-E2D02509D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2" t="7654" r="16211" b="61729"/>
          <a:stretch>
            <a:fillRect/>
          </a:stretch>
        </p:blipFill>
        <p:spPr bwMode="auto">
          <a:xfrm>
            <a:off x="4878388" y="1524000"/>
            <a:ext cx="3960812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4755" name="Text Box 4">
            <a:extLst>
              <a:ext uri="{FF2B5EF4-FFF2-40B4-BE49-F238E27FC236}">
                <a16:creationId xmlns:a16="http://schemas.microsoft.com/office/drawing/2014/main" id="{39D21B02-02FB-BDD8-318B-1F20B87826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914400"/>
            <a:ext cx="81264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2400">
                <a:latin typeface="Comic Sans MS" panose="030F0902030302020204" pitchFamily="66" charset="0"/>
              </a:rPr>
              <a:t>Robert MacArthur					E.O.Wilson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2">
            <a:extLst>
              <a:ext uri="{FF2B5EF4-FFF2-40B4-BE49-F238E27FC236}">
                <a16:creationId xmlns:a16="http://schemas.microsoft.com/office/drawing/2014/main" id="{D1C0D61B-A1E7-9534-C284-0EE14F9BB0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609600"/>
            <a:ext cx="6681788" cy="569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AutoNum type="alphaLcParenR"/>
            </a:pPr>
            <a:endParaRPr lang="en-US" altLang="en-US" sz="2400">
              <a:latin typeface="Comic Sans MS" panose="030F0902030302020204" pitchFamily="66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>
                <a:latin typeface="Comic Sans MS" panose="030F0902030302020204" pitchFamily="66" charset="0"/>
              </a:rPr>
              <a:t>Demographic stochasticity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>
              <a:latin typeface="Comic Sans MS" panose="030F0902030302020204" pitchFamily="66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	Population change in a closed population arises from birth and death processes. 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Comic Sans MS" panose="030F0902030302020204" pitchFamily="66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	Even though the birth rate may exceed the death rate, it is possible that in a small population, all individuals die before they give birth.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Comic Sans MS" panose="030F0902030302020204" pitchFamily="66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Comic Sans MS" panose="030F0902030302020204" pitchFamily="66" charset="0"/>
              </a:rPr>
              <a:t>	Demographic stochasticity can result in extinction of small populations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Comic Sans MS" panose="030F0902030302020204" pitchFamily="66" charset="0"/>
            </a:endParaRPr>
          </a:p>
          <a:p>
            <a:pPr eaLnBrk="1" hangingPunct="1">
              <a:spcBef>
                <a:spcPct val="0"/>
              </a:spcBef>
              <a:buFontTx/>
              <a:buAutoNum type="alphaLcParenR"/>
            </a:pPr>
            <a:endParaRPr lang="en-US" altLang="en-US" sz="2400">
              <a:latin typeface="Comic Sans MS" panose="030F0902030302020204" pitchFamily="66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97" name="Picture 1">
            <a:extLst>
              <a:ext uri="{FF2B5EF4-FFF2-40B4-BE49-F238E27FC236}">
                <a16:creationId xmlns:a16="http://schemas.microsoft.com/office/drawing/2014/main" id="{C98B9810-12DF-E826-97EC-EFDC1616C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513" y="2297113"/>
            <a:ext cx="4427537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898" name="Picture 2">
            <a:extLst>
              <a:ext uri="{FF2B5EF4-FFF2-40B4-BE49-F238E27FC236}">
                <a16:creationId xmlns:a16="http://schemas.microsoft.com/office/drawing/2014/main" id="{FEAFCDB9-A388-E3C9-74EA-0686D1DC4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25" y="2297113"/>
            <a:ext cx="4427538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0899" name="TextBox 3">
            <a:extLst>
              <a:ext uri="{FF2B5EF4-FFF2-40B4-BE49-F238E27FC236}">
                <a16:creationId xmlns:a16="http://schemas.microsoft.com/office/drawing/2014/main" id="{A88D4212-F521-8E1D-BFC6-B73D70882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1913" y="1506538"/>
            <a:ext cx="2587625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>
                <a:latin typeface="Comic Sans MS" panose="030F0902030302020204" pitchFamily="66" charset="0"/>
              </a:rPr>
              <a:t>Deterministic </a:t>
            </a:r>
          </a:p>
        </p:txBody>
      </p:sp>
      <p:sp>
        <p:nvSpPr>
          <p:cNvPr id="80900" name="Rectangle 4">
            <a:extLst>
              <a:ext uri="{FF2B5EF4-FFF2-40B4-BE49-F238E27FC236}">
                <a16:creationId xmlns:a16="http://schemas.microsoft.com/office/drawing/2014/main" id="{8E8410C9-D121-7702-DC30-0C06BB672D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0425" y="1512888"/>
            <a:ext cx="1997075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>
                <a:latin typeface="Comic Sans MS" panose="030F0902030302020204" pitchFamily="66" charset="0"/>
              </a:rPr>
              <a:t>Stochastic</a:t>
            </a:r>
          </a:p>
        </p:txBody>
      </p:sp>
      <p:sp>
        <p:nvSpPr>
          <p:cNvPr id="80901" name="TextBox 5">
            <a:extLst>
              <a:ext uri="{FF2B5EF4-FFF2-40B4-BE49-F238E27FC236}">
                <a16:creationId xmlns:a16="http://schemas.microsoft.com/office/drawing/2014/main" id="{0C4744DD-2D84-0FFC-10EA-995FFD2E37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2213" y="246063"/>
            <a:ext cx="4360862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>
                <a:latin typeface="Comic Sans MS" panose="030F0902030302020204" pitchFamily="66" charset="0"/>
              </a:rPr>
              <a:t>Metapopulation dynamics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>
                <a:latin typeface="Comic Sans MS" panose="030F0902030302020204" pitchFamily="66" charset="0"/>
              </a:rPr>
              <a:t>m=0.6, e=0.2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1" name="Picture 3">
            <a:extLst>
              <a:ext uri="{FF2B5EF4-FFF2-40B4-BE49-F238E27FC236}">
                <a16:creationId xmlns:a16="http://schemas.microsoft.com/office/drawing/2014/main" id="{A5E43950-96DB-F1DA-91E8-BCAF5FC19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549275"/>
            <a:ext cx="9144000" cy="319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22" name="Picture 4">
            <a:extLst>
              <a:ext uri="{FF2B5EF4-FFF2-40B4-BE49-F238E27FC236}">
                <a16:creationId xmlns:a16="http://schemas.microsoft.com/office/drawing/2014/main" id="{86974951-CBC3-B6D8-8C4E-DD4466243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8" y="3644900"/>
            <a:ext cx="9144000" cy="319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23" name="TextBox 5">
            <a:extLst>
              <a:ext uri="{FF2B5EF4-FFF2-40B4-BE49-F238E27FC236}">
                <a16:creationId xmlns:a16="http://schemas.microsoft.com/office/drawing/2014/main" id="{F68788BD-7405-ABF1-8A20-41A9D9052B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9188" y="404813"/>
            <a:ext cx="150971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</a:rPr>
              <a:t>50 patches</a:t>
            </a:r>
          </a:p>
        </p:txBody>
      </p:sp>
      <p:sp>
        <p:nvSpPr>
          <p:cNvPr id="81924" name="TextBox 6">
            <a:extLst>
              <a:ext uri="{FF2B5EF4-FFF2-40B4-BE49-F238E27FC236}">
                <a16:creationId xmlns:a16="http://schemas.microsoft.com/office/drawing/2014/main" id="{E86F22E3-99B6-34F9-F2EA-E77BE14581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8400" y="3625850"/>
            <a:ext cx="15097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latin typeface="Comic Sans MS" panose="030F0902030302020204" pitchFamily="66" charset="0"/>
              </a:rPr>
              <a:t>20 patches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ＭＳ Ｐゴシック"/>
        <a:cs typeface=""/>
      </a:majorFont>
      <a:minorFont>
        <a:latin typeface="Times New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1363</TotalTime>
  <Words>461</Words>
  <Application>Microsoft Macintosh PowerPoint</Application>
  <PresentationFormat>On-screen Show (4:3)</PresentationFormat>
  <Paragraphs>135</Paragraphs>
  <Slides>19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Comic Sans MS</vt:lpstr>
      <vt:lpstr>ＭＳ Ｐゴシック</vt:lpstr>
      <vt:lpstr>Arial</vt:lpstr>
      <vt:lpstr>Times New Roman</vt:lpstr>
      <vt:lpstr>Default Design</vt:lpstr>
      <vt:lpstr>Microsoft Equation 3.0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Glasgow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dh103b</dc:creator>
  <cp:lastModifiedBy>Dan Haydon</cp:lastModifiedBy>
  <cp:revision>26</cp:revision>
  <cp:lastPrinted>2021-02-01T07:51:49Z</cp:lastPrinted>
  <dcterms:created xsi:type="dcterms:W3CDTF">2007-01-18T20:06:07Z</dcterms:created>
  <dcterms:modified xsi:type="dcterms:W3CDTF">2022-10-11T11:39:30Z</dcterms:modified>
</cp:coreProperties>
</file>

<file path=docProps/thumbnail.jpeg>
</file>